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50"/>
  </p:notesMasterIdLst>
  <p:sldIdLst>
    <p:sldId id="256" r:id="rId2"/>
    <p:sldId id="257" r:id="rId3"/>
    <p:sldId id="262" r:id="rId4"/>
    <p:sldId id="258" r:id="rId5"/>
    <p:sldId id="307" r:id="rId6"/>
    <p:sldId id="277" r:id="rId7"/>
    <p:sldId id="278" r:id="rId8"/>
    <p:sldId id="275" r:id="rId9"/>
    <p:sldId id="276" r:id="rId10"/>
    <p:sldId id="303" r:id="rId11"/>
    <p:sldId id="259" r:id="rId12"/>
    <p:sldId id="308" r:id="rId13"/>
    <p:sldId id="279" r:id="rId14"/>
    <p:sldId id="280" r:id="rId15"/>
    <p:sldId id="281" r:id="rId16"/>
    <p:sldId id="282" r:id="rId17"/>
    <p:sldId id="283" r:id="rId18"/>
    <p:sldId id="284" r:id="rId19"/>
    <p:sldId id="304" r:id="rId20"/>
    <p:sldId id="260" r:id="rId21"/>
    <p:sldId id="309" r:id="rId22"/>
    <p:sldId id="285" r:id="rId23"/>
    <p:sldId id="286" r:id="rId24"/>
    <p:sldId id="287" r:id="rId25"/>
    <p:sldId id="288" r:id="rId26"/>
    <p:sldId id="289" r:id="rId27"/>
    <p:sldId id="290" r:id="rId28"/>
    <p:sldId id="291" r:id="rId29"/>
    <p:sldId id="292" r:id="rId30"/>
    <p:sldId id="305" r:id="rId31"/>
    <p:sldId id="264" r:id="rId32"/>
    <p:sldId id="265" r:id="rId33"/>
    <p:sldId id="266" r:id="rId34"/>
    <p:sldId id="267" r:id="rId35"/>
    <p:sldId id="268" r:id="rId36"/>
    <p:sldId id="269" r:id="rId37"/>
    <p:sldId id="310" r:id="rId38"/>
    <p:sldId id="293" r:id="rId39"/>
    <p:sldId id="294" r:id="rId40"/>
    <p:sldId id="295" r:id="rId41"/>
    <p:sldId id="296" r:id="rId42"/>
    <p:sldId id="297" r:id="rId43"/>
    <p:sldId id="298" r:id="rId44"/>
    <p:sldId id="299" r:id="rId45"/>
    <p:sldId id="300" r:id="rId46"/>
    <p:sldId id="301" r:id="rId47"/>
    <p:sldId id="302" r:id="rId48"/>
    <p:sldId id="306" r:id="rId49"/>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709" autoAdjust="0"/>
  </p:normalViewPr>
  <p:slideViewPr>
    <p:cSldViewPr snapToGrid="0" snapToObjects="1">
      <p:cViewPr varScale="1">
        <p:scale>
          <a:sx n="74" d="100"/>
          <a:sy n="74" d="100"/>
        </p:scale>
        <p:origin x="108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00431"/>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DDFF8-90E9-D0CE-8679-3082F203B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386BB4-1EDF-8686-0951-2043E627E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3580D-7B08-6025-E8D2-FB0CA51860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15E3FF-C5CF-8848-45B2-CCE10AA866B5}"/>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40497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90F1E-89E3-1387-1858-97BA0843C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43D9F-87AB-4A19-C3B9-32BE114359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02D86B-BEF8-277A-E69A-0309291454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28951D-322C-72A5-383E-A5E9F9506F72}"/>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4301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3B2FB-4C56-5059-8959-CB1D6C365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A300B-3445-4C73-A4C4-59BA96027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AFD75-A26E-F562-0376-D5893E493E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391253-930E-D01F-D836-CE4E33C02223}"/>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2765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0E324-F6EE-E210-19C3-3E67AEAE3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03313D-CD33-5FF5-F23F-2105BFF9A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56EB9-C1DD-D936-432B-E931624284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A86A16-7B43-9E38-BCC0-84F0AD062617}"/>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0682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64754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34231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6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6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54250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10812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05191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47238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69378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8357351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420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17320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11/18/2025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94840491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1.png"/><Relationship Id="rId21" Type="http://schemas.openxmlformats.org/officeDocument/2006/relationships/image" Target="../media/image7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9.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1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1.png"/><Relationship Id="rId15" Type="http://schemas.openxmlformats.org/officeDocument/2006/relationships/image" Target="../media/image112.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1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24.png"/><Relationship Id="rId2" Type="http://schemas.openxmlformats.org/officeDocument/2006/relationships/notesSlide" Target="../notesSlides/notesSlide11.xml"/><Relationship Id="rId16" Type="http://schemas.openxmlformats.org/officeDocument/2006/relationships/image" Target="../media/image137.png"/><Relationship Id="rId1" Type="http://schemas.openxmlformats.org/officeDocument/2006/relationships/slideLayout" Target="../slideLayouts/slideLayout1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image" Target="../media/image136.png"/><Relationship Id="rId10" Type="http://schemas.openxmlformats.org/officeDocument/2006/relationships/image" Target="../media/image131.png"/><Relationship Id="rId4" Type="http://schemas.openxmlformats.org/officeDocument/2006/relationships/image" Target="../media/image118.png"/><Relationship Id="rId9" Type="http://schemas.openxmlformats.org/officeDocument/2006/relationships/image" Target="../media/image130.png"/><Relationship Id="rId14" Type="http://schemas.openxmlformats.org/officeDocument/2006/relationships/image" Target="../media/image135.png"/></Relationships>
</file>

<file path=ppt/slides/_rels/slide1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1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19.png"/><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42.png"/></Relationships>
</file>

<file path=ppt/slides/_rels/slide16.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5.png"/><Relationship Id="rId3" Type="http://schemas.openxmlformats.org/officeDocument/2006/relationships/image" Target="../media/image1.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4.png"/><Relationship Id="rId2" Type="http://schemas.openxmlformats.org/officeDocument/2006/relationships/notesSlide" Target="../notesSlides/notesSlide13.xml"/><Relationship Id="rId16" Type="http://schemas.openxmlformats.org/officeDocument/2006/relationships/image" Target="../media/image153.png"/><Relationship Id="rId20" Type="http://schemas.openxmlformats.org/officeDocument/2006/relationships/image" Target="../media/image143.png"/><Relationship Id="rId1" Type="http://schemas.openxmlformats.org/officeDocument/2006/relationships/slideLayout" Target="../slideLayouts/slideLayout1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19.png"/><Relationship Id="rId15" Type="http://schemas.openxmlformats.org/officeDocument/2006/relationships/image" Target="../media/image133.png"/><Relationship Id="rId10" Type="http://schemas.openxmlformats.org/officeDocument/2006/relationships/image" Target="../media/image148.png"/><Relationship Id="rId19"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47.png"/><Relationship Id="rId14" Type="http://schemas.openxmlformats.org/officeDocument/2006/relationships/image" Target="../media/image152.png"/></Relationships>
</file>

<file path=ppt/slides/_rels/slide17.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3.png"/><Relationship Id="rId18"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158.png"/><Relationship Id="rId12" Type="http://schemas.openxmlformats.org/officeDocument/2006/relationships/image" Target="../media/image120.png"/><Relationship Id="rId17" Type="http://schemas.openxmlformats.org/officeDocument/2006/relationships/image" Target="../media/image165.png"/><Relationship Id="rId2" Type="http://schemas.openxmlformats.org/officeDocument/2006/relationships/notesSlide" Target="../notesSlides/notesSlide14.xml"/><Relationship Id="rId16"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19.png"/><Relationship Id="rId15" Type="http://schemas.openxmlformats.org/officeDocument/2006/relationships/image" Target="../media/image121.png"/><Relationship Id="rId10" Type="http://schemas.openxmlformats.org/officeDocument/2006/relationships/image" Target="../media/image161.png"/><Relationship Id="rId19" Type="http://schemas.openxmlformats.org/officeDocument/2006/relationships/image" Target="../media/image166.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164.png"/></Relationships>
</file>

<file path=ppt/slides/_rels/slide1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image" Target="../media/image167.png"/><Relationship Id="rId21" Type="http://schemas.openxmlformats.org/officeDocument/2006/relationships/image" Target="../media/image184.png"/><Relationship Id="rId7" Type="http://schemas.openxmlformats.org/officeDocument/2006/relationships/image" Target="../media/image147.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notesSlide" Target="../notesSlides/notesSlide15.xml"/><Relationship Id="rId16" Type="http://schemas.openxmlformats.org/officeDocument/2006/relationships/image" Target="../media/image179.png"/><Relationship Id="rId20" Type="http://schemas.openxmlformats.org/officeDocument/2006/relationships/image" Target="../media/image183.png"/><Relationship Id="rId1" Type="http://schemas.openxmlformats.org/officeDocument/2006/relationships/slideLayout" Target="../slideLayouts/slideLayout12.xml"/><Relationship Id="rId6" Type="http://schemas.openxmlformats.org/officeDocument/2006/relationships/image" Target="../media/image170.png"/><Relationship Id="rId11" Type="http://schemas.openxmlformats.org/officeDocument/2006/relationships/image" Target="../media/image174.png"/><Relationship Id="rId5" Type="http://schemas.openxmlformats.org/officeDocument/2006/relationships/image" Target="../media/image169.png"/><Relationship Id="rId15" Type="http://schemas.openxmlformats.org/officeDocument/2006/relationships/image" Target="../media/image178.png"/><Relationship Id="rId23" Type="http://schemas.openxmlformats.org/officeDocument/2006/relationships/image" Target="../media/image166.png"/><Relationship Id="rId10" Type="http://schemas.openxmlformats.org/officeDocument/2006/relationships/image" Target="../media/image173.png"/><Relationship Id="rId19" Type="http://schemas.openxmlformats.org/officeDocument/2006/relationships/image" Target="../media/image182.png"/><Relationship Id="rId4" Type="http://schemas.openxmlformats.org/officeDocument/2006/relationships/image" Target="../media/image168.png"/><Relationship Id="rId9" Type="http://schemas.openxmlformats.org/officeDocument/2006/relationships/image" Target="../media/image172.png"/><Relationship Id="rId14" Type="http://schemas.openxmlformats.org/officeDocument/2006/relationships/image" Target="../media/image177.png"/><Relationship Id="rId22" Type="http://schemas.openxmlformats.org/officeDocument/2006/relationships/image" Target="../media/image142.png"/></Relationships>
</file>

<file path=ppt/slides/_rels/slide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image" Target="../media/image15.png"/><Relationship Id="rId1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6.png"/><Relationship Id="rId3" Type="http://schemas.openxmlformats.org/officeDocument/2006/relationships/image" Target="../media/image185.png"/><Relationship Id="rId21" Type="http://schemas.openxmlformats.org/officeDocument/2006/relationships/image" Target="../media/image202.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notesSlide" Target="../notesSlides/notesSlide16.xml"/><Relationship Id="rId16" Type="http://schemas.openxmlformats.org/officeDocument/2006/relationships/image" Target="../media/image197.png"/><Relationship Id="rId20" Type="http://schemas.openxmlformats.org/officeDocument/2006/relationships/image" Target="../media/image201.png"/><Relationship Id="rId1" Type="http://schemas.openxmlformats.org/officeDocument/2006/relationships/slideLayout" Target="../slideLayouts/slideLayout12.xml"/><Relationship Id="rId6" Type="http://schemas.openxmlformats.org/officeDocument/2006/relationships/image" Target="../media/image187.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1.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8.svg"/><Relationship Id="rId10" Type="http://schemas.openxmlformats.org/officeDocument/2006/relationships/image" Target="../media/image191.png"/><Relationship Id="rId19" Type="http://schemas.openxmlformats.org/officeDocument/2006/relationships/image" Target="../media/image200.png"/><Relationship Id="rId4" Type="http://schemas.openxmlformats.org/officeDocument/2006/relationships/image" Target="../media/image186.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7.png"/></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40.png"/><Relationship Id="rId5" Type="http://schemas.openxmlformats.org/officeDocument/2006/relationships/image" Target="../media/image119.png"/><Relationship Id="rId10" Type="http://schemas.openxmlformats.org/officeDocument/2006/relationships/image" Target="../media/image209.png"/><Relationship Id="rId4" Type="http://schemas.openxmlformats.org/officeDocument/2006/relationships/image" Target="../media/image139.png"/><Relationship Id="rId9" Type="http://schemas.openxmlformats.org/officeDocument/2006/relationships/image" Target="../media/image142.png"/></Relationships>
</file>

<file path=ppt/slides/_rels/slide2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146.png"/><Relationship Id="rId3" Type="http://schemas.openxmlformats.org/officeDocument/2006/relationships/image" Target="../media/image210.png"/><Relationship Id="rId7" Type="http://schemas.openxmlformats.org/officeDocument/2006/relationships/image" Target="../media/image121.png"/><Relationship Id="rId12" Type="http://schemas.openxmlformats.org/officeDocument/2006/relationships/image" Target="../media/image215.png"/><Relationship Id="rId17" Type="http://schemas.openxmlformats.org/officeDocument/2006/relationships/image" Target="../media/image209.png"/><Relationship Id="rId2" Type="http://schemas.openxmlformats.org/officeDocument/2006/relationships/notesSlide" Target="../notesSlides/notesSlide18.xml"/><Relationship Id="rId16"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212.png"/><Relationship Id="rId11" Type="http://schemas.openxmlformats.org/officeDocument/2006/relationships/image" Target="../media/image214.png"/><Relationship Id="rId5" Type="http://schemas.openxmlformats.org/officeDocument/2006/relationships/image" Target="../media/image119.png"/><Relationship Id="rId15" Type="http://schemas.openxmlformats.org/officeDocument/2006/relationships/image" Target="../media/image135.png"/><Relationship Id="rId10" Type="http://schemas.openxmlformats.org/officeDocument/2006/relationships/image" Target="../media/image120.png"/><Relationship Id="rId4" Type="http://schemas.openxmlformats.org/officeDocument/2006/relationships/image" Target="../media/image211.png"/><Relationship Id="rId9" Type="http://schemas.openxmlformats.org/officeDocument/2006/relationships/image" Target="../media/image63.png"/><Relationship Id="rId14"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18"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217.png"/><Relationship Id="rId12" Type="http://schemas.openxmlformats.org/officeDocument/2006/relationships/image" Target="../media/image222.png"/><Relationship Id="rId17" Type="http://schemas.openxmlformats.org/officeDocument/2006/relationships/image" Target="../media/image165.png"/><Relationship Id="rId2" Type="http://schemas.openxmlformats.org/officeDocument/2006/relationships/notesSlide" Target="../notesSlides/notesSlide19.xml"/><Relationship Id="rId16"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119.png"/><Relationship Id="rId15" Type="http://schemas.openxmlformats.org/officeDocument/2006/relationships/image" Target="../media/image63.png"/><Relationship Id="rId10" Type="http://schemas.openxmlformats.org/officeDocument/2006/relationships/image" Target="../media/image220.png"/><Relationship Id="rId19" Type="http://schemas.openxmlformats.org/officeDocument/2006/relationships/image" Target="../media/image224.png"/><Relationship Id="rId4" Type="http://schemas.openxmlformats.org/officeDocument/2006/relationships/image" Target="../media/image118.png"/><Relationship Id="rId9" Type="http://schemas.openxmlformats.org/officeDocument/2006/relationships/image" Target="../media/image219.png"/><Relationship Id="rId14" Type="http://schemas.openxmlformats.org/officeDocument/2006/relationships/image" Target="../media/image121.png"/></Relationships>
</file>

<file path=ppt/slides/_rels/slide25.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3.png"/><Relationship Id="rId3" Type="http://schemas.openxmlformats.org/officeDocument/2006/relationships/image" Target="../media/image225.png"/><Relationship Id="rId7" Type="http://schemas.openxmlformats.org/officeDocument/2006/relationships/image" Target="../media/image228.png"/><Relationship Id="rId12" Type="http://schemas.openxmlformats.org/officeDocument/2006/relationships/image" Target="../media/image23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27.png"/><Relationship Id="rId11" Type="http://schemas.openxmlformats.org/officeDocument/2006/relationships/image" Target="../media/image219.png"/><Relationship Id="rId5" Type="http://schemas.openxmlformats.org/officeDocument/2006/relationships/image" Target="../media/image119.png"/><Relationship Id="rId15" Type="http://schemas.openxmlformats.org/officeDocument/2006/relationships/image" Target="../media/image224.png"/><Relationship Id="rId10" Type="http://schemas.openxmlformats.org/officeDocument/2006/relationships/image" Target="../media/image231.png"/><Relationship Id="rId4" Type="http://schemas.openxmlformats.org/officeDocument/2006/relationships/image" Target="../media/image226.png"/><Relationship Id="rId9" Type="http://schemas.openxmlformats.org/officeDocument/2006/relationships/image" Target="../media/image230.png"/><Relationship Id="rId14" Type="http://schemas.openxmlformats.org/officeDocument/2006/relationships/image" Target="../media/image142.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34.png"/><Relationship Id="rId3" Type="http://schemas.openxmlformats.org/officeDocument/2006/relationships/image" Target="../media/image1.png"/><Relationship Id="rId7" Type="http://schemas.openxmlformats.org/officeDocument/2006/relationships/image" Target="../media/image121.png"/><Relationship Id="rId12"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0.png"/><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215.png"/><Relationship Id="rId4" Type="http://schemas.openxmlformats.org/officeDocument/2006/relationships/image" Target="../media/image118.png"/><Relationship Id="rId9" Type="http://schemas.openxmlformats.org/officeDocument/2006/relationships/image" Target="../media/image122.png"/></Relationships>
</file>

<file path=ppt/slides/_rels/slide27.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15.png"/><Relationship Id="rId18" Type="http://schemas.openxmlformats.org/officeDocument/2006/relationships/image" Target="../media/image165.png"/><Relationship Id="rId3" Type="http://schemas.openxmlformats.org/officeDocument/2006/relationships/image" Target="../media/image235.png"/><Relationship Id="rId7" Type="http://schemas.openxmlformats.org/officeDocument/2006/relationships/image" Target="../media/image121.png"/><Relationship Id="rId12" Type="http://schemas.openxmlformats.org/officeDocument/2006/relationships/image" Target="../media/image239.png"/><Relationship Id="rId17" Type="http://schemas.openxmlformats.org/officeDocument/2006/relationships/image" Target="../media/image242.png"/><Relationship Id="rId2" Type="http://schemas.openxmlformats.org/officeDocument/2006/relationships/notesSlide" Target="../notesSlides/notesSlide22.xml"/><Relationship Id="rId16" Type="http://schemas.openxmlformats.org/officeDocument/2006/relationships/image" Target="../media/image241.png"/><Relationship Id="rId20" Type="http://schemas.openxmlformats.org/officeDocument/2006/relationships/image" Target="../media/image234.png"/><Relationship Id="rId1" Type="http://schemas.openxmlformats.org/officeDocument/2006/relationships/slideLayout" Target="../slideLayouts/slideLayout12.xml"/><Relationship Id="rId6" Type="http://schemas.openxmlformats.org/officeDocument/2006/relationships/image" Target="../media/image212.png"/><Relationship Id="rId11" Type="http://schemas.openxmlformats.org/officeDocument/2006/relationships/image" Target="../media/image238.png"/><Relationship Id="rId5" Type="http://schemas.openxmlformats.org/officeDocument/2006/relationships/image" Target="../media/image119.png"/><Relationship Id="rId15" Type="http://schemas.openxmlformats.org/officeDocument/2006/relationships/image" Target="../media/image147.png"/><Relationship Id="rId10" Type="http://schemas.openxmlformats.org/officeDocument/2006/relationships/image" Target="../media/image120.png"/><Relationship Id="rId19" Type="http://schemas.openxmlformats.org/officeDocument/2006/relationships/image" Target="../media/image142.png"/><Relationship Id="rId4" Type="http://schemas.openxmlformats.org/officeDocument/2006/relationships/image" Target="../media/image236.png"/><Relationship Id="rId9" Type="http://schemas.openxmlformats.org/officeDocument/2006/relationships/image" Target="../media/image63.png"/><Relationship Id="rId14" Type="http://schemas.openxmlformats.org/officeDocument/2006/relationships/image" Target="../media/image240.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121.png"/><Relationship Id="rId12" Type="http://schemas.openxmlformats.org/officeDocument/2006/relationships/image" Target="../media/image24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29.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7.png"/><Relationship Id="rId3" Type="http://schemas.openxmlformats.org/officeDocument/2006/relationships/image" Target="../media/image244.png"/><Relationship Id="rId7" Type="http://schemas.openxmlformats.org/officeDocument/2006/relationships/image" Target="../media/image121.png"/><Relationship Id="rId12" Type="http://schemas.openxmlformats.org/officeDocument/2006/relationships/image" Target="../media/image120.png"/><Relationship Id="rId2" Type="http://schemas.openxmlformats.org/officeDocument/2006/relationships/notesSlide" Target="../notesSlides/notesSlide24.xml"/><Relationship Id="rId16" Type="http://schemas.openxmlformats.org/officeDocument/2006/relationships/image" Target="../media/image243.png"/><Relationship Id="rId1" Type="http://schemas.openxmlformats.org/officeDocument/2006/relationships/slideLayout" Target="../slideLayouts/slideLayout12.xml"/><Relationship Id="rId6" Type="http://schemas.openxmlformats.org/officeDocument/2006/relationships/image" Target="../media/image212.png"/><Relationship Id="rId11" Type="http://schemas.openxmlformats.org/officeDocument/2006/relationships/image" Target="../media/image214.png"/><Relationship Id="rId5" Type="http://schemas.openxmlformats.org/officeDocument/2006/relationships/image" Target="../media/image119.png"/><Relationship Id="rId15" Type="http://schemas.openxmlformats.org/officeDocument/2006/relationships/image" Target="../media/image142.png"/><Relationship Id="rId10"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63.png"/><Relationship Id="rId14" Type="http://schemas.openxmlformats.org/officeDocument/2006/relationships/image" Target="../media/image147.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3" Type="http://schemas.openxmlformats.org/officeDocument/2006/relationships/image" Target="../media/image1.png"/><Relationship Id="rId7" Type="http://schemas.openxmlformats.org/officeDocument/2006/relationships/image" Target="../media/image251.png"/><Relationship Id="rId12" Type="http://schemas.openxmlformats.org/officeDocument/2006/relationships/image" Target="../media/image25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5" Type="http://schemas.openxmlformats.org/officeDocument/2006/relationships/image" Target="../media/image25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 Id="rId14" Type="http://schemas.openxmlformats.org/officeDocument/2006/relationships/image" Target="../media/image258.png"/></Relationships>
</file>

<file path=ppt/slides/_rels/slide32.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69.png"/><Relationship Id="rId18" Type="http://schemas.openxmlformats.org/officeDocument/2006/relationships/image" Target="../media/image274.png"/><Relationship Id="rId3" Type="http://schemas.openxmlformats.org/officeDocument/2006/relationships/image" Target="../media/image260.png"/><Relationship Id="rId21" Type="http://schemas.openxmlformats.org/officeDocument/2006/relationships/image" Target="../media/image277.png"/><Relationship Id="rId7" Type="http://schemas.openxmlformats.org/officeDocument/2006/relationships/image" Target="../media/image264.png"/><Relationship Id="rId12" Type="http://schemas.openxmlformats.org/officeDocument/2006/relationships/image" Target="../media/image268.png"/><Relationship Id="rId17" Type="http://schemas.openxmlformats.org/officeDocument/2006/relationships/image" Target="../media/image273.png"/><Relationship Id="rId25" Type="http://schemas.openxmlformats.org/officeDocument/2006/relationships/image" Target="../media/image281.png"/><Relationship Id="rId2" Type="http://schemas.openxmlformats.org/officeDocument/2006/relationships/notesSlide" Target="../notesSlides/notesSlide26.xml"/><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12.xml"/><Relationship Id="rId6" Type="http://schemas.openxmlformats.org/officeDocument/2006/relationships/image" Target="../media/image263.png"/><Relationship Id="rId11" Type="http://schemas.openxmlformats.org/officeDocument/2006/relationships/image" Target="../media/image267.png"/><Relationship Id="rId24" Type="http://schemas.openxmlformats.org/officeDocument/2006/relationships/image" Target="../media/image280.png"/><Relationship Id="rId5" Type="http://schemas.openxmlformats.org/officeDocument/2006/relationships/image" Target="../media/image262.png"/><Relationship Id="rId15" Type="http://schemas.openxmlformats.org/officeDocument/2006/relationships/image" Target="../media/image271.png"/><Relationship Id="rId23" Type="http://schemas.openxmlformats.org/officeDocument/2006/relationships/image" Target="../media/image279.png"/><Relationship Id="rId10" Type="http://schemas.openxmlformats.org/officeDocument/2006/relationships/image" Target="../media/image266.png"/><Relationship Id="rId19" Type="http://schemas.openxmlformats.org/officeDocument/2006/relationships/image" Target="../media/image275.png"/><Relationship Id="rId4" Type="http://schemas.openxmlformats.org/officeDocument/2006/relationships/image" Target="../media/image261.png"/><Relationship Id="rId9" Type="http://schemas.openxmlformats.org/officeDocument/2006/relationships/image" Target="../media/image219.png"/><Relationship Id="rId14" Type="http://schemas.openxmlformats.org/officeDocument/2006/relationships/image" Target="../media/image270.png"/><Relationship Id="rId22" Type="http://schemas.openxmlformats.org/officeDocument/2006/relationships/image" Target="../media/image278.png"/></Relationships>
</file>

<file path=ppt/slides/_rels/slide33.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2.png"/><Relationship Id="rId21" Type="http://schemas.openxmlformats.org/officeDocument/2006/relationships/image" Target="../media/image278.png"/><Relationship Id="rId7" Type="http://schemas.openxmlformats.org/officeDocument/2006/relationships/image" Target="../media/image286.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27.xml"/><Relationship Id="rId16" Type="http://schemas.openxmlformats.org/officeDocument/2006/relationships/image" Target="../media/image294.png"/><Relationship Id="rId20" Type="http://schemas.openxmlformats.org/officeDocument/2006/relationships/image" Target="../media/image277.png"/><Relationship Id="rId1" Type="http://schemas.openxmlformats.org/officeDocument/2006/relationships/slideLayout" Target="../slideLayouts/slideLayout12.xml"/><Relationship Id="rId6" Type="http://schemas.openxmlformats.org/officeDocument/2006/relationships/image" Target="../media/image285.png"/><Relationship Id="rId11" Type="http://schemas.openxmlformats.org/officeDocument/2006/relationships/image" Target="../media/image289.png"/><Relationship Id="rId24" Type="http://schemas.openxmlformats.org/officeDocument/2006/relationships/image" Target="../media/image281.png"/><Relationship Id="rId5" Type="http://schemas.openxmlformats.org/officeDocument/2006/relationships/image" Target="../media/image284.png"/><Relationship Id="rId15" Type="http://schemas.openxmlformats.org/officeDocument/2006/relationships/image" Target="../media/image293.png"/><Relationship Id="rId23" Type="http://schemas.openxmlformats.org/officeDocument/2006/relationships/image" Target="../media/image280.png"/><Relationship Id="rId10" Type="http://schemas.openxmlformats.org/officeDocument/2006/relationships/image" Target="../media/image288.png"/><Relationship Id="rId19" Type="http://schemas.openxmlformats.org/officeDocument/2006/relationships/image" Target="../media/image276.png"/><Relationship Id="rId4" Type="http://schemas.openxmlformats.org/officeDocument/2006/relationships/image" Target="../media/image283.png"/><Relationship Id="rId9" Type="http://schemas.openxmlformats.org/officeDocument/2006/relationships/image" Target="../media/image287.png"/><Relationship Id="rId14" Type="http://schemas.openxmlformats.org/officeDocument/2006/relationships/image" Target="../media/image292.png"/><Relationship Id="rId22" Type="http://schemas.openxmlformats.org/officeDocument/2006/relationships/image" Target="../media/image279.png"/></Relationships>
</file>

<file path=ppt/slides/_rels/slide34.xml.rels><?xml version="1.0" encoding="UTF-8" standalone="yes"?>
<Relationships xmlns="http://schemas.openxmlformats.org/package/2006/relationships"><Relationship Id="rId8" Type="http://schemas.openxmlformats.org/officeDocument/2006/relationships/image" Target="../media/image265.png"/><Relationship Id="rId13" Type="http://schemas.openxmlformats.org/officeDocument/2006/relationships/image" Target="../media/image267.png"/><Relationship Id="rId18" Type="http://schemas.openxmlformats.org/officeDocument/2006/relationships/image" Target="../media/image273.png"/><Relationship Id="rId3" Type="http://schemas.openxmlformats.org/officeDocument/2006/relationships/image" Target="../media/image282.png"/><Relationship Id="rId21" Type="http://schemas.openxmlformats.org/officeDocument/2006/relationships/image" Target="../media/image304.png"/><Relationship Id="rId7" Type="http://schemas.openxmlformats.org/officeDocument/2006/relationships/image" Target="../media/image264.png"/><Relationship Id="rId12" Type="http://schemas.openxmlformats.org/officeDocument/2006/relationships/image" Target="../media/image266.png"/><Relationship Id="rId17" Type="http://schemas.openxmlformats.org/officeDocument/2006/relationships/image" Target="../media/image272.png"/><Relationship Id="rId2" Type="http://schemas.openxmlformats.org/officeDocument/2006/relationships/notesSlide" Target="../notesSlides/notesSlide28.xml"/><Relationship Id="rId16" Type="http://schemas.openxmlformats.org/officeDocument/2006/relationships/image" Target="../media/image270.png"/><Relationship Id="rId20" Type="http://schemas.openxmlformats.org/officeDocument/2006/relationships/image" Target="../media/image303.png"/><Relationship Id="rId1" Type="http://schemas.openxmlformats.org/officeDocument/2006/relationships/slideLayout" Target="../slideLayouts/slideLayout12.xml"/><Relationship Id="rId6" Type="http://schemas.openxmlformats.org/officeDocument/2006/relationships/image" Target="../media/image263.png"/><Relationship Id="rId11" Type="http://schemas.openxmlformats.org/officeDocument/2006/relationships/image" Target="../media/image299.png"/><Relationship Id="rId5" Type="http://schemas.openxmlformats.org/officeDocument/2006/relationships/image" Target="../media/image297.png"/><Relationship Id="rId15" Type="http://schemas.openxmlformats.org/officeDocument/2006/relationships/image" Target="../media/image301.png"/><Relationship Id="rId23" Type="http://schemas.openxmlformats.org/officeDocument/2006/relationships/image" Target="../media/image306.png"/><Relationship Id="rId10" Type="http://schemas.openxmlformats.org/officeDocument/2006/relationships/image" Target="../media/image298.png"/><Relationship Id="rId19" Type="http://schemas.openxmlformats.org/officeDocument/2006/relationships/image" Target="../media/image302.png"/><Relationship Id="rId4" Type="http://schemas.openxmlformats.org/officeDocument/2006/relationships/image" Target="../media/image261.png"/><Relationship Id="rId9" Type="http://schemas.openxmlformats.org/officeDocument/2006/relationships/image" Target="../media/image219.png"/><Relationship Id="rId14" Type="http://schemas.openxmlformats.org/officeDocument/2006/relationships/image" Target="../media/image300.png"/><Relationship Id="rId22" Type="http://schemas.openxmlformats.org/officeDocument/2006/relationships/image" Target="../media/image305.png"/></Relationships>
</file>

<file path=ppt/slides/_rels/slide3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5.png"/><Relationship Id="rId18" Type="http://schemas.openxmlformats.org/officeDocument/2006/relationships/image" Target="../media/image320.png"/><Relationship Id="rId26" Type="http://schemas.openxmlformats.org/officeDocument/2006/relationships/image" Target="../media/image328.png"/><Relationship Id="rId3" Type="http://schemas.openxmlformats.org/officeDocument/2006/relationships/image" Target="../media/image307.png"/><Relationship Id="rId21" Type="http://schemas.openxmlformats.org/officeDocument/2006/relationships/image" Target="../media/image323.png"/><Relationship Id="rId7" Type="http://schemas.openxmlformats.org/officeDocument/2006/relationships/image" Target="../media/image309.png"/><Relationship Id="rId12" Type="http://schemas.openxmlformats.org/officeDocument/2006/relationships/image" Target="../media/image314.png"/><Relationship Id="rId17" Type="http://schemas.openxmlformats.org/officeDocument/2006/relationships/image" Target="../media/image319.png"/><Relationship Id="rId25" Type="http://schemas.openxmlformats.org/officeDocument/2006/relationships/image" Target="../media/image327.png"/><Relationship Id="rId2" Type="http://schemas.openxmlformats.org/officeDocument/2006/relationships/notesSlide" Target="../notesSlides/notesSlide29.xml"/><Relationship Id="rId16" Type="http://schemas.openxmlformats.org/officeDocument/2006/relationships/image" Target="../media/image318.png"/><Relationship Id="rId20" Type="http://schemas.openxmlformats.org/officeDocument/2006/relationships/image" Target="../media/image322.png"/><Relationship Id="rId29" Type="http://schemas.openxmlformats.org/officeDocument/2006/relationships/image" Target="../media/image331.png"/><Relationship Id="rId1" Type="http://schemas.openxmlformats.org/officeDocument/2006/relationships/slideLayout" Target="../slideLayouts/slideLayout12.xml"/><Relationship Id="rId6" Type="http://schemas.openxmlformats.org/officeDocument/2006/relationships/image" Target="../media/image263.png"/><Relationship Id="rId11" Type="http://schemas.openxmlformats.org/officeDocument/2006/relationships/image" Target="../media/image313.png"/><Relationship Id="rId24" Type="http://schemas.openxmlformats.org/officeDocument/2006/relationships/image" Target="../media/image326.png"/><Relationship Id="rId32" Type="http://schemas.openxmlformats.org/officeDocument/2006/relationships/image" Target="../media/image334.png"/><Relationship Id="rId5" Type="http://schemas.openxmlformats.org/officeDocument/2006/relationships/image" Target="../media/image308.png"/><Relationship Id="rId15" Type="http://schemas.openxmlformats.org/officeDocument/2006/relationships/image" Target="../media/image317.png"/><Relationship Id="rId23" Type="http://schemas.openxmlformats.org/officeDocument/2006/relationships/image" Target="../media/image325.png"/><Relationship Id="rId28" Type="http://schemas.openxmlformats.org/officeDocument/2006/relationships/image" Target="../media/image330.png"/><Relationship Id="rId10" Type="http://schemas.openxmlformats.org/officeDocument/2006/relationships/image" Target="../media/image312.png"/><Relationship Id="rId19" Type="http://schemas.openxmlformats.org/officeDocument/2006/relationships/image" Target="../media/image321.png"/><Relationship Id="rId31" Type="http://schemas.openxmlformats.org/officeDocument/2006/relationships/image" Target="../media/image333.png"/><Relationship Id="rId4" Type="http://schemas.openxmlformats.org/officeDocument/2006/relationships/image" Target="../media/image261.png"/><Relationship Id="rId9" Type="http://schemas.openxmlformats.org/officeDocument/2006/relationships/image" Target="../media/image311.png"/><Relationship Id="rId14" Type="http://schemas.openxmlformats.org/officeDocument/2006/relationships/image" Target="../media/image316.png"/><Relationship Id="rId22" Type="http://schemas.openxmlformats.org/officeDocument/2006/relationships/image" Target="../media/image324.png"/><Relationship Id="rId27" Type="http://schemas.openxmlformats.org/officeDocument/2006/relationships/image" Target="../media/image329.png"/><Relationship Id="rId30" Type="http://schemas.openxmlformats.org/officeDocument/2006/relationships/image" Target="../media/image332.png"/></Relationships>
</file>

<file path=ppt/slides/_rels/slide36.xml.rels><?xml version="1.0" encoding="UTF-8" standalone="yes"?>
<Relationships xmlns="http://schemas.openxmlformats.org/package/2006/relationships"><Relationship Id="rId8" Type="http://schemas.openxmlformats.org/officeDocument/2006/relationships/image" Target="../media/image337.png"/><Relationship Id="rId13" Type="http://schemas.openxmlformats.org/officeDocument/2006/relationships/image" Target="../media/image342.png"/><Relationship Id="rId18" Type="http://schemas.openxmlformats.org/officeDocument/2006/relationships/image" Target="../media/image346.png"/><Relationship Id="rId3" Type="http://schemas.openxmlformats.org/officeDocument/2006/relationships/image" Target="../media/image1.png"/><Relationship Id="rId21" Type="http://schemas.openxmlformats.org/officeDocument/2006/relationships/image" Target="../media/image348.png"/><Relationship Id="rId7" Type="http://schemas.openxmlformats.org/officeDocument/2006/relationships/image" Target="../media/image336.png"/><Relationship Id="rId12" Type="http://schemas.openxmlformats.org/officeDocument/2006/relationships/image" Target="../media/image341.png"/><Relationship Id="rId17" Type="http://schemas.openxmlformats.org/officeDocument/2006/relationships/image" Target="../media/image345.png"/><Relationship Id="rId2" Type="http://schemas.openxmlformats.org/officeDocument/2006/relationships/notesSlide" Target="../notesSlides/notesSlide30.xml"/><Relationship Id="rId16" Type="http://schemas.openxmlformats.org/officeDocument/2006/relationships/image" Target="../media/image31.png"/><Relationship Id="rId20"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263.png"/><Relationship Id="rId11" Type="http://schemas.openxmlformats.org/officeDocument/2006/relationships/image" Target="../media/image340.png"/><Relationship Id="rId5" Type="http://schemas.openxmlformats.org/officeDocument/2006/relationships/image" Target="../media/image335.png"/><Relationship Id="rId15" Type="http://schemas.openxmlformats.org/officeDocument/2006/relationships/image" Target="../media/image344.png"/><Relationship Id="rId23" Type="http://schemas.openxmlformats.org/officeDocument/2006/relationships/image" Target="../media/image350.png"/><Relationship Id="rId10" Type="http://schemas.openxmlformats.org/officeDocument/2006/relationships/image" Target="../media/image339.png"/><Relationship Id="rId19" Type="http://schemas.openxmlformats.org/officeDocument/2006/relationships/image" Target="../media/image347.png"/><Relationship Id="rId4" Type="http://schemas.openxmlformats.org/officeDocument/2006/relationships/image" Target="../media/image261.png"/><Relationship Id="rId9" Type="http://schemas.openxmlformats.org/officeDocument/2006/relationships/image" Target="../media/image338.png"/><Relationship Id="rId14" Type="http://schemas.openxmlformats.org/officeDocument/2006/relationships/image" Target="../media/image343.png"/><Relationship Id="rId22" Type="http://schemas.openxmlformats.org/officeDocument/2006/relationships/image" Target="../media/image349.png"/></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63.png"/><Relationship Id="rId3" Type="http://schemas.openxmlformats.org/officeDocument/2006/relationships/image" Target="../media/image351.png"/><Relationship Id="rId7" Type="http://schemas.openxmlformats.org/officeDocument/2006/relationships/image" Target="../media/image354.png"/><Relationship Id="rId12" Type="http://schemas.openxmlformats.org/officeDocument/2006/relationships/image" Target="../media/image121.png"/><Relationship Id="rId2" Type="http://schemas.openxmlformats.org/officeDocument/2006/relationships/notesSlide" Target="../notesSlides/notesSlide31.xml"/><Relationship Id="rId16" Type="http://schemas.openxmlformats.org/officeDocument/2006/relationships/image" Target="../media/image360.png"/><Relationship Id="rId1" Type="http://schemas.openxmlformats.org/officeDocument/2006/relationships/slideLayout" Target="../slideLayouts/slideLayout12.xml"/><Relationship Id="rId6" Type="http://schemas.openxmlformats.org/officeDocument/2006/relationships/image" Target="../media/image353.png"/><Relationship Id="rId11" Type="http://schemas.openxmlformats.org/officeDocument/2006/relationships/image" Target="../media/image358.png"/><Relationship Id="rId5" Type="http://schemas.openxmlformats.org/officeDocument/2006/relationships/image" Target="../media/image119.png"/><Relationship Id="rId15" Type="http://schemas.openxmlformats.org/officeDocument/2006/relationships/image" Target="../media/image142.png"/><Relationship Id="rId10" Type="http://schemas.openxmlformats.org/officeDocument/2006/relationships/image" Target="../media/image357.png"/><Relationship Id="rId4" Type="http://schemas.openxmlformats.org/officeDocument/2006/relationships/image" Target="../media/image352.png"/><Relationship Id="rId9" Type="http://schemas.openxmlformats.org/officeDocument/2006/relationships/image" Target="../media/image356.png"/><Relationship Id="rId14" Type="http://schemas.openxmlformats.org/officeDocument/2006/relationships/image" Target="../media/image359.png"/></Relationships>
</file>

<file path=ppt/slides/_rels/slide39.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png"/><Relationship Id="rId3" Type="http://schemas.openxmlformats.org/officeDocument/2006/relationships/image" Target="../media/image361.png"/><Relationship Id="rId7" Type="http://schemas.openxmlformats.org/officeDocument/2006/relationships/image" Target="../media/image364.png"/><Relationship Id="rId12" Type="http://schemas.openxmlformats.org/officeDocument/2006/relationships/image" Target="../media/image369.png"/><Relationship Id="rId2" Type="http://schemas.openxmlformats.org/officeDocument/2006/relationships/notesSlide" Target="../notesSlides/notesSlide32.xml"/><Relationship Id="rId16" Type="http://schemas.openxmlformats.org/officeDocument/2006/relationships/image" Target="../media/image360.png"/><Relationship Id="rId1" Type="http://schemas.openxmlformats.org/officeDocument/2006/relationships/slideLayout" Target="../slideLayouts/slideLayout12.xml"/><Relationship Id="rId6" Type="http://schemas.openxmlformats.org/officeDocument/2006/relationships/image" Target="../media/image363.png"/><Relationship Id="rId11" Type="http://schemas.openxmlformats.org/officeDocument/2006/relationships/image" Target="../media/image368.png"/><Relationship Id="rId5" Type="http://schemas.openxmlformats.org/officeDocument/2006/relationships/image" Target="../media/image119.png"/><Relationship Id="rId15" Type="http://schemas.openxmlformats.org/officeDocument/2006/relationships/image" Target="../media/image142.png"/><Relationship Id="rId10" Type="http://schemas.openxmlformats.org/officeDocument/2006/relationships/image" Target="../media/image367.png"/><Relationship Id="rId4" Type="http://schemas.openxmlformats.org/officeDocument/2006/relationships/image" Target="../media/image362.png"/><Relationship Id="rId9" Type="http://schemas.openxmlformats.org/officeDocument/2006/relationships/image" Target="../media/image366.png"/><Relationship Id="rId14" Type="http://schemas.openxmlformats.org/officeDocument/2006/relationships/image" Target="../media/image371.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11.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2.png"/><Relationship Id="rId9" Type="http://schemas.openxmlformats.org/officeDocument/2006/relationships/image" Target="../media/image46.png"/><Relationship Id="rId14" Type="http://schemas.openxmlformats.org/officeDocument/2006/relationships/image" Target="../media/image51.png"/></Relationships>
</file>

<file path=ppt/slides/_rels/slide40.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373.png"/><Relationship Id="rId12"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372.png"/><Relationship Id="rId11" Type="http://schemas.openxmlformats.org/officeDocument/2006/relationships/image" Target="../media/image121.png"/><Relationship Id="rId5" Type="http://schemas.openxmlformats.org/officeDocument/2006/relationships/image" Target="../media/image119.png"/><Relationship Id="rId10" Type="http://schemas.openxmlformats.org/officeDocument/2006/relationships/image" Target="../media/image376.png"/><Relationship Id="rId4" Type="http://schemas.openxmlformats.org/officeDocument/2006/relationships/image" Target="../media/image118.png"/><Relationship Id="rId9" Type="http://schemas.openxmlformats.org/officeDocument/2006/relationships/image" Target="../media/image375.png"/><Relationship Id="rId14" Type="http://schemas.openxmlformats.org/officeDocument/2006/relationships/image" Target="../media/image377.png"/></Relationships>
</file>

<file path=ppt/slides/_rels/slide4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384.png"/><Relationship Id="rId3" Type="http://schemas.openxmlformats.org/officeDocument/2006/relationships/image" Target="../media/image378.png"/><Relationship Id="rId7" Type="http://schemas.openxmlformats.org/officeDocument/2006/relationships/image" Target="../media/image121.png"/><Relationship Id="rId12" Type="http://schemas.openxmlformats.org/officeDocument/2006/relationships/image" Target="../media/image38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80.png"/><Relationship Id="rId11" Type="http://schemas.openxmlformats.org/officeDocument/2006/relationships/image" Target="../media/image68.png"/><Relationship Id="rId5" Type="http://schemas.openxmlformats.org/officeDocument/2006/relationships/image" Target="../media/image119.png"/><Relationship Id="rId15" Type="http://schemas.openxmlformats.org/officeDocument/2006/relationships/image" Target="../media/image377.png"/><Relationship Id="rId10" Type="http://schemas.openxmlformats.org/officeDocument/2006/relationships/image" Target="../media/image382.png"/><Relationship Id="rId4" Type="http://schemas.openxmlformats.org/officeDocument/2006/relationships/image" Target="../media/image379.png"/><Relationship Id="rId9" Type="http://schemas.openxmlformats.org/officeDocument/2006/relationships/image" Target="../media/image381.png"/><Relationship Id="rId14" Type="http://schemas.openxmlformats.org/officeDocument/2006/relationships/image" Target="../media/image142.png"/></Relationships>
</file>

<file path=ppt/slides/_rels/slide42.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1.png"/><Relationship Id="rId18" Type="http://schemas.openxmlformats.org/officeDocument/2006/relationships/image" Target="../media/image396.png"/><Relationship Id="rId3" Type="http://schemas.openxmlformats.org/officeDocument/2006/relationships/image" Target="../media/image1.png"/><Relationship Id="rId7" Type="http://schemas.openxmlformats.org/officeDocument/2006/relationships/image" Target="../media/image385.png"/><Relationship Id="rId12" Type="http://schemas.openxmlformats.org/officeDocument/2006/relationships/image" Target="../media/image390.png"/><Relationship Id="rId17" Type="http://schemas.openxmlformats.org/officeDocument/2006/relationships/image" Target="../media/image395.png"/><Relationship Id="rId2" Type="http://schemas.openxmlformats.org/officeDocument/2006/relationships/notesSlide" Target="../notesSlides/notesSlide35.xml"/><Relationship Id="rId16" Type="http://schemas.openxmlformats.org/officeDocument/2006/relationships/image" Target="../media/image394.png"/><Relationship Id="rId20" Type="http://schemas.openxmlformats.org/officeDocument/2006/relationships/image" Target="../media/image397.png"/><Relationship Id="rId1" Type="http://schemas.openxmlformats.org/officeDocument/2006/relationships/slideLayout" Target="../slideLayouts/slideLayout12.xml"/><Relationship Id="rId6" Type="http://schemas.openxmlformats.org/officeDocument/2006/relationships/image" Target="../media/image374.png"/><Relationship Id="rId11" Type="http://schemas.openxmlformats.org/officeDocument/2006/relationships/image" Target="../media/image389.png"/><Relationship Id="rId5" Type="http://schemas.openxmlformats.org/officeDocument/2006/relationships/image" Target="../media/image119.png"/><Relationship Id="rId15" Type="http://schemas.openxmlformats.org/officeDocument/2006/relationships/image" Target="../media/image393.png"/><Relationship Id="rId10" Type="http://schemas.openxmlformats.org/officeDocument/2006/relationships/image" Target="../media/image388.png"/><Relationship Id="rId19"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387.png"/><Relationship Id="rId14" Type="http://schemas.openxmlformats.org/officeDocument/2006/relationships/image" Target="../media/image392.png"/></Relationships>
</file>

<file path=ppt/slides/_rels/slide43.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68.png"/><Relationship Id="rId18" Type="http://schemas.openxmlformats.org/officeDocument/2006/relationships/image" Target="../media/image142.png"/><Relationship Id="rId3" Type="http://schemas.openxmlformats.org/officeDocument/2006/relationships/image" Target="../media/image351.png"/><Relationship Id="rId7" Type="http://schemas.openxmlformats.org/officeDocument/2006/relationships/image" Target="../media/image121.png"/><Relationship Id="rId12" Type="http://schemas.openxmlformats.org/officeDocument/2006/relationships/image" Target="../media/image401.png"/><Relationship Id="rId17" Type="http://schemas.openxmlformats.org/officeDocument/2006/relationships/image" Target="../media/image165.png"/><Relationship Id="rId2" Type="http://schemas.openxmlformats.org/officeDocument/2006/relationships/notesSlide" Target="../notesSlides/notesSlide36.xml"/><Relationship Id="rId16" Type="http://schemas.openxmlformats.org/officeDocument/2006/relationships/image" Target="../media/image171.png"/><Relationship Id="rId1" Type="http://schemas.openxmlformats.org/officeDocument/2006/relationships/slideLayout" Target="../slideLayouts/slideLayout12.xml"/><Relationship Id="rId6" Type="http://schemas.openxmlformats.org/officeDocument/2006/relationships/image" Target="../media/image398.png"/><Relationship Id="rId11" Type="http://schemas.openxmlformats.org/officeDocument/2006/relationships/image" Target="../media/image374.png"/><Relationship Id="rId5" Type="http://schemas.openxmlformats.org/officeDocument/2006/relationships/image" Target="../media/image119.png"/><Relationship Id="rId15" Type="http://schemas.openxmlformats.org/officeDocument/2006/relationships/image" Target="../media/image147.png"/><Relationship Id="rId10" Type="http://schemas.openxmlformats.org/officeDocument/2006/relationships/image" Target="../media/image127.png"/><Relationship Id="rId19" Type="http://schemas.openxmlformats.org/officeDocument/2006/relationships/image" Target="../media/image397.png"/><Relationship Id="rId4" Type="http://schemas.openxmlformats.org/officeDocument/2006/relationships/image" Target="../media/image352.png"/><Relationship Id="rId9" Type="http://schemas.openxmlformats.org/officeDocument/2006/relationships/image" Target="../media/image400.png"/><Relationship Id="rId14" Type="http://schemas.openxmlformats.org/officeDocument/2006/relationships/image" Target="../media/image402.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121.png"/><Relationship Id="rId12"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120.png"/><Relationship Id="rId11" Type="http://schemas.openxmlformats.org/officeDocument/2006/relationships/image" Target="../media/image403.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 Id="rId14" Type="http://schemas.openxmlformats.org/officeDocument/2006/relationships/image" Target="../media/image404.png"/></Relationships>
</file>

<file path=ppt/slides/_rels/slide45.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124.png"/><Relationship Id="rId3" Type="http://schemas.openxmlformats.org/officeDocument/2006/relationships/image" Target="../media/image1.png"/><Relationship Id="rId7" Type="http://schemas.openxmlformats.org/officeDocument/2006/relationships/image" Target="../media/image405.png"/><Relationship Id="rId12"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409.png"/><Relationship Id="rId5" Type="http://schemas.openxmlformats.org/officeDocument/2006/relationships/image" Target="../media/image119.png"/><Relationship Id="rId10" Type="http://schemas.openxmlformats.org/officeDocument/2006/relationships/image" Target="../media/image408.png"/><Relationship Id="rId4" Type="http://schemas.openxmlformats.org/officeDocument/2006/relationships/image" Target="../media/image118.png"/><Relationship Id="rId9" Type="http://schemas.openxmlformats.org/officeDocument/2006/relationships/image" Target="../media/image407.png"/><Relationship Id="rId14" Type="http://schemas.openxmlformats.org/officeDocument/2006/relationships/image" Target="../media/image404.png"/></Relationships>
</file>

<file path=ppt/slides/_rels/slide46.xml.rels><?xml version="1.0" encoding="UTF-8" standalone="yes"?>
<Relationships xmlns="http://schemas.openxmlformats.org/package/2006/relationships"><Relationship Id="rId8" Type="http://schemas.openxmlformats.org/officeDocument/2006/relationships/image" Target="../media/image413.png"/><Relationship Id="rId3" Type="http://schemas.openxmlformats.org/officeDocument/2006/relationships/image" Target="../media/image410.png"/><Relationship Id="rId7" Type="http://schemas.openxmlformats.org/officeDocument/2006/relationships/image" Target="../media/image412.png"/><Relationship Id="rId12" Type="http://schemas.openxmlformats.org/officeDocument/2006/relationships/image" Target="../media/image415.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74.png"/><Relationship Id="rId11" Type="http://schemas.openxmlformats.org/officeDocument/2006/relationships/image" Target="../media/image142.png"/><Relationship Id="rId5" Type="http://schemas.openxmlformats.org/officeDocument/2006/relationships/image" Target="../media/image119.png"/><Relationship Id="rId10" Type="http://schemas.openxmlformats.org/officeDocument/2006/relationships/image" Target="../media/image85.png"/><Relationship Id="rId4" Type="http://schemas.openxmlformats.org/officeDocument/2006/relationships/image" Target="../media/image411.png"/><Relationship Id="rId9" Type="http://schemas.openxmlformats.org/officeDocument/2006/relationships/image" Target="../media/image414.png"/></Relationships>
</file>

<file path=ppt/slides/_rels/slide47.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24.png"/><Relationship Id="rId3" Type="http://schemas.openxmlformats.org/officeDocument/2006/relationships/image" Target="../media/image416.png"/><Relationship Id="rId7" Type="http://schemas.openxmlformats.org/officeDocument/2006/relationships/image" Target="../media/image129.png"/><Relationship Id="rId12" Type="http://schemas.openxmlformats.org/officeDocument/2006/relationships/image" Target="../media/image423.png"/><Relationship Id="rId17" Type="http://schemas.openxmlformats.org/officeDocument/2006/relationships/image" Target="../media/image428.png"/><Relationship Id="rId2" Type="http://schemas.openxmlformats.org/officeDocument/2006/relationships/notesSlide" Target="../notesSlides/notesSlide40.xml"/><Relationship Id="rId16" Type="http://schemas.openxmlformats.org/officeDocument/2006/relationships/image" Target="../media/image427.png"/><Relationship Id="rId1" Type="http://schemas.openxmlformats.org/officeDocument/2006/relationships/slideLayout" Target="../slideLayouts/slideLayout12.xml"/><Relationship Id="rId6" Type="http://schemas.openxmlformats.org/officeDocument/2006/relationships/image" Target="../media/image418.png"/><Relationship Id="rId11" Type="http://schemas.openxmlformats.org/officeDocument/2006/relationships/image" Target="../media/image422.png"/><Relationship Id="rId5" Type="http://schemas.openxmlformats.org/officeDocument/2006/relationships/image" Target="../media/image119.png"/><Relationship Id="rId15" Type="http://schemas.openxmlformats.org/officeDocument/2006/relationships/image" Target="../media/image426.png"/><Relationship Id="rId10" Type="http://schemas.openxmlformats.org/officeDocument/2006/relationships/image" Target="../media/image421.png"/><Relationship Id="rId4" Type="http://schemas.openxmlformats.org/officeDocument/2006/relationships/image" Target="../media/image417.png"/><Relationship Id="rId9" Type="http://schemas.openxmlformats.org/officeDocument/2006/relationships/image" Target="../media/image420.png"/><Relationship Id="rId14" Type="http://schemas.openxmlformats.org/officeDocument/2006/relationships/image" Target="../media/image425.png"/></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5.xml"/><Relationship Id="rId16"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59.png"/><Relationship Id="rId9" Type="http://schemas.openxmlformats.org/officeDocument/2006/relationships/image" Target="../media/image77.pn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5.png"/><Relationship Id="rId1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1.png"/><Relationship Id="rId12" Type="http://schemas.openxmlformats.org/officeDocument/2006/relationships/image" Target="../media/image84.png"/><Relationship Id="rId17"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83.png"/><Relationship Id="rId5" Type="http://schemas.openxmlformats.org/officeDocument/2006/relationships/image" Target="../media/image65.png"/><Relationship Id="rId15" Type="http://schemas.openxmlformats.org/officeDocument/2006/relationships/image" Target="../media/image87.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82.png"/><Relationship Id="rId14"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1.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99.png"/><Relationship Id="rId10" Type="http://schemas.openxmlformats.org/officeDocument/2006/relationships/image" Target="../media/image95.png"/><Relationship Id="rId4" Type="http://schemas.openxmlformats.org/officeDocument/2006/relationships/image" Target="../media/image59.png"/><Relationship Id="rId9" Type="http://schemas.openxmlformats.org/officeDocument/2006/relationships/image" Target="../media/image94.png"/><Relationship Id="rId1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5" name="Image 3" descr="preencoded.png"/>
          <p:cNvPicPr>
            <a:picLocks noChangeAspect="1"/>
          </p:cNvPicPr>
          <p:nvPr/>
        </p:nvPicPr>
        <p:blipFill>
          <a:blip r:embed="rId5"/>
          <a:stretch>
            <a:fillRect/>
          </a:stretch>
        </p:blipFill>
        <p:spPr>
          <a:xfrm>
            <a:off x="5243581" y="2236983"/>
            <a:ext cx="1392101" cy="37123"/>
          </a:xfrm>
          <a:prstGeom prst="rect">
            <a:avLst/>
          </a:prstGeom>
        </p:spPr>
      </p:pic>
      <p:pic>
        <p:nvPicPr>
          <p:cNvPr id="6" name="Image 4" descr="preencoded.png"/>
          <p:cNvPicPr>
            <a:picLocks noChangeAspect="1"/>
          </p:cNvPicPr>
          <p:nvPr/>
        </p:nvPicPr>
        <p:blipFill>
          <a:blip r:embed="rId6"/>
          <a:stretch>
            <a:fillRect/>
          </a:stretch>
        </p:blipFill>
        <p:spPr>
          <a:xfrm>
            <a:off x="4547530" y="3629085"/>
            <a:ext cx="742454" cy="742454"/>
          </a:xfrm>
          <a:prstGeom prst="rect">
            <a:avLst/>
          </a:prstGeom>
        </p:spPr>
      </p:pic>
      <p:pic>
        <p:nvPicPr>
          <p:cNvPr id="7" name="Image 5" descr="preencoded.png"/>
          <p:cNvPicPr>
            <a:picLocks noChangeAspect="1"/>
          </p:cNvPicPr>
          <p:nvPr/>
        </p:nvPicPr>
        <p:blipFill>
          <a:blip r:embed="rId7"/>
          <a:stretch>
            <a:fillRect/>
          </a:stretch>
        </p:blipFill>
        <p:spPr>
          <a:xfrm>
            <a:off x="4733143" y="3851821"/>
            <a:ext cx="371227" cy="296982"/>
          </a:xfrm>
          <a:prstGeom prst="rect">
            <a:avLst/>
          </a:prstGeom>
        </p:spPr>
      </p:pic>
      <p:pic>
        <p:nvPicPr>
          <p:cNvPr id="8" name="Image 6" descr="preencoded.png"/>
          <p:cNvPicPr>
            <a:picLocks noChangeAspect="1"/>
          </p:cNvPicPr>
          <p:nvPr/>
        </p:nvPicPr>
        <p:blipFill>
          <a:blip r:embed="rId8"/>
          <a:stretch>
            <a:fillRect/>
          </a:stretch>
        </p:blipFill>
        <p:spPr>
          <a:xfrm>
            <a:off x="5568404" y="3629085"/>
            <a:ext cx="742454" cy="742454"/>
          </a:xfrm>
          <a:prstGeom prst="rect">
            <a:avLst/>
          </a:prstGeom>
        </p:spPr>
      </p:pic>
      <p:pic>
        <p:nvPicPr>
          <p:cNvPr id="9" name="Image 7" descr="preencoded.png"/>
          <p:cNvPicPr>
            <a:picLocks noChangeAspect="1"/>
          </p:cNvPicPr>
          <p:nvPr/>
        </p:nvPicPr>
        <p:blipFill>
          <a:blip r:embed="rId9"/>
          <a:stretch>
            <a:fillRect/>
          </a:stretch>
        </p:blipFill>
        <p:spPr>
          <a:xfrm>
            <a:off x="5791140" y="3851821"/>
            <a:ext cx="296982" cy="296982"/>
          </a:xfrm>
          <a:prstGeom prst="rect">
            <a:avLst/>
          </a:prstGeom>
        </p:spPr>
      </p:pic>
      <p:pic>
        <p:nvPicPr>
          <p:cNvPr id="10" name="Image 8" descr="preencoded.png"/>
          <p:cNvPicPr>
            <a:picLocks noChangeAspect="1"/>
          </p:cNvPicPr>
          <p:nvPr/>
        </p:nvPicPr>
        <p:blipFill>
          <a:blip r:embed="rId10"/>
          <a:stretch>
            <a:fillRect/>
          </a:stretch>
        </p:blipFill>
        <p:spPr>
          <a:xfrm>
            <a:off x="6589278" y="3629085"/>
            <a:ext cx="742454" cy="742454"/>
          </a:xfrm>
          <a:prstGeom prst="rect">
            <a:avLst/>
          </a:prstGeom>
        </p:spPr>
      </p:pic>
      <p:pic>
        <p:nvPicPr>
          <p:cNvPr id="11" name="Image 9" descr="preencoded.png"/>
          <p:cNvPicPr>
            <a:picLocks noChangeAspect="1"/>
          </p:cNvPicPr>
          <p:nvPr/>
        </p:nvPicPr>
        <p:blipFill>
          <a:blip r:embed="rId11"/>
          <a:stretch>
            <a:fillRect/>
          </a:stretch>
        </p:blipFill>
        <p:spPr>
          <a:xfrm>
            <a:off x="6774892" y="3851821"/>
            <a:ext cx="371227" cy="296982"/>
          </a:xfrm>
          <a:prstGeom prst="rect">
            <a:avLst/>
          </a:prstGeom>
        </p:spPr>
      </p:pic>
      <p:pic>
        <p:nvPicPr>
          <p:cNvPr id="13" name="Image 11" descr="preencoded.png"/>
          <p:cNvPicPr>
            <a:picLocks noChangeAspect="1"/>
          </p:cNvPicPr>
          <p:nvPr/>
        </p:nvPicPr>
        <p:blipFill>
          <a:blip r:embed="rId12"/>
          <a:stretch>
            <a:fillRect/>
          </a:stretch>
        </p:blipFill>
        <p:spPr>
          <a:xfrm>
            <a:off x="371227" y="6315839"/>
            <a:ext cx="278420" cy="296982"/>
          </a:xfrm>
          <a:prstGeom prst="rect">
            <a:avLst/>
          </a:prstGeom>
        </p:spPr>
      </p:pic>
      <p:sp>
        <p:nvSpPr>
          <p:cNvPr id="17" name="Text 2"/>
          <p:cNvSpPr/>
          <p:nvPr/>
        </p:nvSpPr>
        <p:spPr>
          <a:xfrm>
            <a:off x="2465469" y="1503811"/>
            <a:ext cx="6948324" cy="445472"/>
          </a:xfrm>
          <a:prstGeom prst="rect">
            <a:avLst/>
          </a:prstGeom>
          <a:noFill/>
          <a:ln/>
        </p:spPr>
        <p:txBody>
          <a:bodyPr vert="horz" wrap="square" lIns="0" tIns="0" rIns="0" bIns="0" rtlCol="0" anchor="t"/>
          <a:lstStyle/>
          <a:p>
            <a:pPr algn="ctr">
              <a:lnSpc>
                <a:spcPts val="3507"/>
              </a:lnSpc>
            </a:pPr>
            <a:r>
              <a:rPr lang="en-US" sz="3507" b="1" kern="0" spc="-70" dirty="0">
                <a:solidFill>
                  <a:srgbClr val="1F2937"/>
                </a:solidFill>
                <a:latin typeface="ui-sans-serif" pitchFamily="34" charset="0"/>
                <a:ea typeface="ui-sans-serif" pitchFamily="34" charset="-122"/>
                <a:cs typeface="ui-sans-serif" pitchFamily="34" charset="-120"/>
              </a:rPr>
              <a:t>AWS IAM Core Concepts</a:t>
            </a:r>
            <a:endParaRPr lang="en-US" sz="3507" dirty="0"/>
          </a:p>
        </p:txBody>
      </p:sp>
      <p:sp>
        <p:nvSpPr>
          <p:cNvPr id="18" name="Text 3"/>
          <p:cNvSpPr/>
          <p:nvPr/>
        </p:nvSpPr>
        <p:spPr>
          <a:xfrm>
            <a:off x="4216747" y="2552527"/>
            <a:ext cx="3445624" cy="334104"/>
          </a:xfrm>
          <a:prstGeom prst="rect">
            <a:avLst/>
          </a:prstGeom>
          <a:noFill/>
          <a:ln/>
        </p:spPr>
        <p:txBody>
          <a:bodyPr vert="horz" wrap="square" lIns="0" tIns="0" rIns="0" bIns="0" rtlCol="0" anchor="t"/>
          <a:lstStyle/>
          <a:p>
            <a:pPr algn="ctr">
              <a:lnSpc>
                <a:spcPts val="2631"/>
              </a:lnSpc>
            </a:pPr>
            <a:r>
              <a:rPr lang="en-US" sz="2192" dirty="0">
                <a:solidFill>
                  <a:srgbClr val="374151"/>
                </a:solidFill>
                <a:latin typeface="ui-sans-serif" pitchFamily="34" charset="0"/>
                <a:ea typeface="ui-sans-serif" pitchFamily="34" charset="-122"/>
                <a:cs typeface="ui-sans-serif" pitchFamily="34" charset="-120"/>
              </a:rPr>
              <a:t>Users, Groups, Roles</a:t>
            </a:r>
            <a:endParaRPr lang="en-US" sz="2192" dirty="0"/>
          </a:p>
        </p:txBody>
      </p:sp>
      <p:sp>
        <p:nvSpPr>
          <p:cNvPr id="19" name="Text 4"/>
          <p:cNvSpPr/>
          <p:nvPr/>
        </p:nvSpPr>
        <p:spPr>
          <a:xfrm>
            <a:off x="2375852" y="4817011"/>
            <a:ext cx="7127558" cy="519718"/>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Understanding the fundamental building blocks for securing your AWS environment</a:t>
            </a:r>
            <a:endParaRPr lang="en-US" sz="1461" dirty="0"/>
          </a:p>
        </p:txBody>
      </p:sp>
      <p:sp>
        <p:nvSpPr>
          <p:cNvPr id="20" name="Text 5"/>
          <p:cNvSpPr/>
          <p:nvPr/>
        </p:nvSpPr>
        <p:spPr>
          <a:xfrm>
            <a:off x="761015" y="6352962"/>
            <a:ext cx="2502302" cy="222736"/>
          </a:xfrm>
          <a:prstGeom prst="rect">
            <a:avLst/>
          </a:prstGeom>
          <a:noFill/>
          <a:ln/>
        </p:spPr>
        <p:txBody>
          <a:bodyPr vert="horz" wrap="square" lIns="0" tIns="0" rIns="0" bIns="0" rtlCol="0" anchor="t"/>
          <a:lstStyle/>
          <a:p>
            <a:pPr>
              <a:lnSpc>
                <a:spcPts val="1754"/>
              </a:lnSpc>
            </a:pPr>
            <a:endParaRPr lang="en-US" sz="1169" dirty="0"/>
          </a:p>
        </p:txBody>
      </p:sp>
      <p:sp>
        <p:nvSpPr>
          <p:cNvPr id="21" name="Text 6"/>
          <p:cNvSpPr/>
          <p:nvPr/>
        </p:nvSpPr>
        <p:spPr>
          <a:xfrm>
            <a:off x="9873332" y="6371524"/>
            <a:ext cx="2206654"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FFCE817A-CF3A-AAF8-B0D3-379B0FB4E00C}"/>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0618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526626"/>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526626"/>
          </a:xfrm>
          <a:prstGeom prst="rect">
            <a:avLst/>
          </a:prstGeom>
        </p:spPr>
      </p:pic>
      <p:pic>
        <p:nvPicPr>
          <p:cNvPr id="4" name="Image 2" descr="preencoded.png"/>
          <p:cNvPicPr>
            <a:picLocks noChangeAspect="1"/>
          </p:cNvPicPr>
          <p:nvPr/>
        </p:nvPicPr>
        <p:blipFill>
          <a:blip r:embed="rId5"/>
          <a:stretch>
            <a:fillRect/>
          </a:stretch>
        </p:blipFill>
        <p:spPr>
          <a:xfrm>
            <a:off x="593963" y="988732"/>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480609"/>
            <a:ext cx="5048687" cy="1939661"/>
          </a:xfrm>
          <a:prstGeom prst="rect">
            <a:avLst/>
          </a:prstGeom>
        </p:spPr>
      </p:pic>
      <p:pic>
        <p:nvPicPr>
          <p:cNvPr id="6" name="Image 4" descr="preencoded.png"/>
          <p:cNvPicPr>
            <a:picLocks noChangeAspect="1"/>
          </p:cNvPicPr>
          <p:nvPr/>
        </p:nvPicPr>
        <p:blipFill>
          <a:blip r:embed="rId7"/>
          <a:stretch>
            <a:fillRect/>
          </a:stretch>
        </p:blipFill>
        <p:spPr>
          <a:xfrm>
            <a:off x="593963" y="3643005"/>
            <a:ext cx="5048687" cy="2375853"/>
          </a:xfrm>
          <a:prstGeom prst="rect">
            <a:avLst/>
          </a:prstGeom>
        </p:spPr>
      </p:pic>
      <p:pic>
        <p:nvPicPr>
          <p:cNvPr id="7" name="Image 5" descr="preencoded.png"/>
          <p:cNvPicPr>
            <a:picLocks noChangeAspect="1"/>
          </p:cNvPicPr>
          <p:nvPr/>
        </p:nvPicPr>
        <p:blipFill>
          <a:blip r:embed="rId8"/>
          <a:stretch>
            <a:fillRect/>
          </a:stretch>
        </p:blipFill>
        <p:spPr>
          <a:xfrm>
            <a:off x="2524343" y="4236968"/>
            <a:ext cx="1187926" cy="1187926"/>
          </a:xfrm>
          <a:prstGeom prst="rect">
            <a:avLst/>
          </a:prstGeom>
        </p:spPr>
      </p:pic>
      <p:pic>
        <p:nvPicPr>
          <p:cNvPr id="8" name="Image 6" descr="preencoded.png"/>
          <p:cNvPicPr>
            <a:picLocks noChangeAspect="1"/>
          </p:cNvPicPr>
          <p:nvPr/>
        </p:nvPicPr>
        <p:blipFill>
          <a:blip r:embed="rId9"/>
          <a:stretch>
            <a:fillRect/>
          </a:stretch>
        </p:blipFill>
        <p:spPr>
          <a:xfrm>
            <a:off x="2979096" y="4441143"/>
            <a:ext cx="278420" cy="334104"/>
          </a:xfrm>
          <a:prstGeom prst="rect">
            <a:avLst/>
          </a:prstGeom>
        </p:spPr>
      </p:pic>
      <p:pic>
        <p:nvPicPr>
          <p:cNvPr id="9" name="Image 7" descr="preencoded.png"/>
          <p:cNvPicPr>
            <a:picLocks noChangeAspect="1"/>
          </p:cNvPicPr>
          <p:nvPr/>
        </p:nvPicPr>
        <p:blipFill>
          <a:blip r:embed="rId10"/>
          <a:stretch>
            <a:fillRect/>
          </a:stretch>
        </p:blipFill>
        <p:spPr>
          <a:xfrm>
            <a:off x="1707644" y="3828618"/>
            <a:ext cx="890945" cy="890945"/>
          </a:xfrm>
          <a:prstGeom prst="rect">
            <a:avLst/>
          </a:prstGeom>
        </p:spPr>
      </p:pic>
      <p:pic>
        <p:nvPicPr>
          <p:cNvPr id="10" name="Image 8" descr="preencoded.png"/>
          <p:cNvPicPr>
            <a:picLocks noChangeAspect="1"/>
          </p:cNvPicPr>
          <p:nvPr/>
        </p:nvPicPr>
        <p:blipFill>
          <a:blip r:embed="rId11"/>
          <a:stretch>
            <a:fillRect/>
          </a:stretch>
        </p:blipFill>
        <p:spPr>
          <a:xfrm>
            <a:off x="2055670" y="4014232"/>
            <a:ext cx="194894" cy="296982"/>
          </a:xfrm>
          <a:prstGeom prst="rect">
            <a:avLst/>
          </a:prstGeom>
        </p:spPr>
      </p:pic>
      <p:pic>
        <p:nvPicPr>
          <p:cNvPr id="11" name="Image 9" descr="preencoded.png"/>
          <p:cNvPicPr>
            <a:picLocks noChangeAspect="1"/>
          </p:cNvPicPr>
          <p:nvPr/>
        </p:nvPicPr>
        <p:blipFill>
          <a:blip r:embed="rId12"/>
          <a:stretch>
            <a:fillRect/>
          </a:stretch>
        </p:blipFill>
        <p:spPr>
          <a:xfrm>
            <a:off x="3638024" y="3828618"/>
            <a:ext cx="890945" cy="890945"/>
          </a:xfrm>
          <a:prstGeom prst="rect">
            <a:avLst/>
          </a:prstGeom>
        </p:spPr>
      </p:pic>
      <p:pic>
        <p:nvPicPr>
          <p:cNvPr id="12" name="Image 10" descr="preencoded.png"/>
          <p:cNvPicPr>
            <a:picLocks noChangeAspect="1"/>
          </p:cNvPicPr>
          <p:nvPr/>
        </p:nvPicPr>
        <p:blipFill>
          <a:blip r:embed="rId11"/>
          <a:stretch>
            <a:fillRect/>
          </a:stretch>
        </p:blipFill>
        <p:spPr>
          <a:xfrm>
            <a:off x="3986049" y="4014232"/>
            <a:ext cx="194894" cy="296982"/>
          </a:xfrm>
          <a:prstGeom prst="rect">
            <a:avLst/>
          </a:prstGeom>
        </p:spPr>
      </p:pic>
      <p:pic>
        <p:nvPicPr>
          <p:cNvPr id="13" name="Image 11" descr="preencoded.png"/>
          <p:cNvPicPr>
            <a:picLocks noChangeAspect="1"/>
          </p:cNvPicPr>
          <p:nvPr/>
        </p:nvPicPr>
        <p:blipFill>
          <a:blip r:embed="rId13"/>
          <a:stretch>
            <a:fillRect/>
          </a:stretch>
        </p:blipFill>
        <p:spPr>
          <a:xfrm>
            <a:off x="1707644" y="4942299"/>
            <a:ext cx="890945" cy="890945"/>
          </a:xfrm>
          <a:prstGeom prst="rect">
            <a:avLst/>
          </a:prstGeom>
        </p:spPr>
      </p:pic>
      <p:pic>
        <p:nvPicPr>
          <p:cNvPr id="14" name="Image 12" descr="preencoded.png"/>
          <p:cNvPicPr>
            <a:picLocks noChangeAspect="1"/>
          </p:cNvPicPr>
          <p:nvPr/>
        </p:nvPicPr>
        <p:blipFill>
          <a:blip r:embed="rId11"/>
          <a:stretch>
            <a:fillRect/>
          </a:stretch>
        </p:blipFill>
        <p:spPr>
          <a:xfrm>
            <a:off x="2055670" y="5127913"/>
            <a:ext cx="194894" cy="296982"/>
          </a:xfrm>
          <a:prstGeom prst="rect">
            <a:avLst/>
          </a:prstGeom>
        </p:spPr>
      </p:pic>
      <p:pic>
        <p:nvPicPr>
          <p:cNvPr id="15" name="Image 13" descr="preencoded.png"/>
          <p:cNvPicPr>
            <a:picLocks noChangeAspect="1"/>
          </p:cNvPicPr>
          <p:nvPr/>
        </p:nvPicPr>
        <p:blipFill>
          <a:blip r:embed="rId14"/>
          <a:stretch>
            <a:fillRect/>
          </a:stretch>
        </p:blipFill>
        <p:spPr>
          <a:xfrm>
            <a:off x="3638024" y="4942299"/>
            <a:ext cx="890945" cy="890945"/>
          </a:xfrm>
          <a:prstGeom prst="rect">
            <a:avLst/>
          </a:prstGeom>
        </p:spPr>
      </p:pic>
      <p:pic>
        <p:nvPicPr>
          <p:cNvPr id="16" name="Image 14" descr="preencoded.png"/>
          <p:cNvPicPr>
            <a:picLocks noChangeAspect="1"/>
          </p:cNvPicPr>
          <p:nvPr/>
        </p:nvPicPr>
        <p:blipFill>
          <a:blip r:embed="rId11"/>
          <a:stretch>
            <a:fillRect/>
          </a:stretch>
        </p:blipFill>
        <p:spPr>
          <a:xfrm>
            <a:off x="3986049" y="5127913"/>
            <a:ext cx="194894" cy="296982"/>
          </a:xfrm>
          <a:prstGeom prst="rect">
            <a:avLst/>
          </a:prstGeom>
        </p:spPr>
      </p:pic>
      <p:pic>
        <p:nvPicPr>
          <p:cNvPr id="17" name="Image 15" descr="preencoded.png"/>
          <p:cNvPicPr>
            <a:picLocks noChangeAspect="1"/>
          </p:cNvPicPr>
          <p:nvPr/>
        </p:nvPicPr>
        <p:blipFill>
          <a:blip r:embed="rId15"/>
          <a:stretch>
            <a:fillRect/>
          </a:stretch>
        </p:blipFill>
        <p:spPr>
          <a:xfrm>
            <a:off x="2821325" y="4478266"/>
            <a:ext cx="18561" cy="556840"/>
          </a:xfrm>
          <a:prstGeom prst="rect">
            <a:avLst/>
          </a:prstGeom>
        </p:spPr>
      </p:pic>
      <p:pic>
        <p:nvPicPr>
          <p:cNvPr id="18" name="Image 16" descr="preencoded.png"/>
          <p:cNvPicPr>
            <a:picLocks noChangeAspect="1"/>
          </p:cNvPicPr>
          <p:nvPr/>
        </p:nvPicPr>
        <p:blipFill>
          <a:blip r:embed="rId15"/>
          <a:stretch>
            <a:fillRect/>
          </a:stretch>
        </p:blipFill>
        <p:spPr>
          <a:xfrm>
            <a:off x="3396727" y="4478266"/>
            <a:ext cx="18561" cy="556840"/>
          </a:xfrm>
          <a:prstGeom prst="rect">
            <a:avLst/>
          </a:prstGeom>
        </p:spPr>
      </p:pic>
      <p:pic>
        <p:nvPicPr>
          <p:cNvPr id="19" name="Image 17" descr="preencoded.png"/>
          <p:cNvPicPr>
            <a:picLocks noChangeAspect="1"/>
          </p:cNvPicPr>
          <p:nvPr/>
        </p:nvPicPr>
        <p:blipFill>
          <a:blip r:embed="rId15"/>
          <a:stretch>
            <a:fillRect/>
          </a:stretch>
        </p:blipFill>
        <p:spPr>
          <a:xfrm>
            <a:off x="2821325" y="4626757"/>
            <a:ext cx="18561" cy="556840"/>
          </a:xfrm>
          <a:prstGeom prst="rect">
            <a:avLst/>
          </a:prstGeom>
        </p:spPr>
      </p:pic>
      <p:pic>
        <p:nvPicPr>
          <p:cNvPr id="20" name="Image 18" descr="preencoded.png"/>
          <p:cNvPicPr>
            <a:picLocks noChangeAspect="1"/>
          </p:cNvPicPr>
          <p:nvPr/>
        </p:nvPicPr>
        <p:blipFill>
          <a:blip r:embed="rId15"/>
          <a:stretch>
            <a:fillRect/>
          </a:stretch>
        </p:blipFill>
        <p:spPr>
          <a:xfrm>
            <a:off x="3396727" y="4626757"/>
            <a:ext cx="18561" cy="556840"/>
          </a:xfrm>
          <a:prstGeom prst="rect">
            <a:avLst/>
          </a:prstGeom>
        </p:spPr>
      </p:pic>
      <p:pic>
        <p:nvPicPr>
          <p:cNvPr id="21" name="Image 19" descr="preencoded.png"/>
          <p:cNvPicPr>
            <a:picLocks noChangeAspect="1"/>
          </p:cNvPicPr>
          <p:nvPr/>
        </p:nvPicPr>
        <p:blipFill>
          <a:blip r:embed="rId16"/>
          <a:stretch>
            <a:fillRect/>
          </a:stretch>
        </p:blipFill>
        <p:spPr>
          <a:xfrm>
            <a:off x="6236613" y="1926081"/>
            <a:ext cx="556840" cy="556840"/>
          </a:xfrm>
          <a:prstGeom prst="rect">
            <a:avLst/>
          </a:prstGeom>
        </p:spPr>
      </p:pic>
      <p:pic>
        <p:nvPicPr>
          <p:cNvPr id="22" name="Image 20" descr="preencoded.png"/>
          <p:cNvPicPr>
            <a:picLocks noChangeAspect="1"/>
          </p:cNvPicPr>
          <p:nvPr/>
        </p:nvPicPr>
        <p:blipFill>
          <a:blip r:embed="rId17"/>
          <a:stretch>
            <a:fillRect/>
          </a:stretch>
        </p:blipFill>
        <p:spPr>
          <a:xfrm>
            <a:off x="6399025" y="2199861"/>
            <a:ext cx="232017" cy="9281"/>
          </a:xfrm>
          <a:prstGeom prst="rect">
            <a:avLst/>
          </a:prstGeom>
        </p:spPr>
      </p:pic>
      <p:pic>
        <p:nvPicPr>
          <p:cNvPr id="23" name="Image 21" descr="preencoded.png"/>
          <p:cNvPicPr>
            <a:picLocks noChangeAspect="1"/>
          </p:cNvPicPr>
          <p:nvPr/>
        </p:nvPicPr>
        <p:blipFill>
          <a:blip r:embed="rId18"/>
          <a:stretch>
            <a:fillRect/>
          </a:stretch>
        </p:blipFill>
        <p:spPr>
          <a:xfrm>
            <a:off x="6236613" y="2779903"/>
            <a:ext cx="556840" cy="556840"/>
          </a:xfrm>
          <a:prstGeom prst="rect">
            <a:avLst/>
          </a:prstGeom>
        </p:spPr>
      </p:pic>
      <p:pic>
        <p:nvPicPr>
          <p:cNvPr id="24" name="Image 22" descr="preencoded.png"/>
          <p:cNvPicPr>
            <a:picLocks noChangeAspect="1"/>
          </p:cNvPicPr>
          <p:nvPr/>
        </p:nvPicPr>
        <p:blipFill>
          <a:blip r:embed="rId19"/>
          <a:stretch>
            <a:fillRect/>
          </a:stretch>
        </p:blipFill>
        <p:spPr>
          <a:xfrm>
            <a:off x="6236613" y="3856461"/>
            <a:ext cx="556840" cy="556840"/>
          </a:xfrm>
          <a:prstGeom prst="rect">
            <a:avLst/>
          </a:prstGeom>
        </p:spPr>
      </p:pic>
      <p:pic>
        <p:nvPicPr>
          <p:cNvPr id="25" name="Image 23" descr="preencoded.png"/>
          <p:cNvPicPr>
            <a:picLocks noChangeAspect="1"/>
          </p:cNvPicPr>
          <p:nvPr/>
        </p:nvPicPr>
        <p:blipFill>
          <a:blip r:embed="rId20"/>
          <a:stretch>
            <a:fillRect/>
          </a:stretch>
        </p:blipFill>
        <p:spPr>
          <a:xfrm>
            <a:off x="6236612" y="5230000"/>
            <a:ext cx="5048687" cy="1707644"/>
          </a:xfrm>
          <a:prstGeom prst="rect">
            <a:avLst/>
          </a:prstGeom>
        </p:spPr>
      </p:pic>
      <p:pic>
        <p:nvPicPr>
          <p:cNvPr id="26" name="Image 24" descr="preencoded.png"/>
          <p:cNvPicPr>
            <a:picLocks noChangeAspect="1"/>
          </p:cNvPicPr>
          <p:nvPr/>
        </p:nvPicPr>
        <p:blipFill>
          <a:blip r:embed="rId21"/>
          <a:stretch>
            <a:fillRect/>
          </a:stretch>
        </p:blipFill>
        <p:spPr>
          <a:xfrm>
            <a:off x="6422226" y="5452736"/>
            <a:ext cx="148491" cy="148491"/>
          </a:xfrm>
          <a:prstGeom prst="rect">
            <a:avLst/>
          </a:prstGeom>
        </p:spPr>
      </p:pic>
      <p:pic>
        <p:nvPicPr>
          <p:cNvPr id="27" name="Image 25" descr="preencoded.png"/>
          <p:cNvPicPr>
            <a:picLocks noChangeAspect="1"/>
          </p:cNvPicPr>
          <p:nvPr/>
        </p:nvPicPr>
        <p:blipFill>
          <a:blip r:embed="rId21"/>
          <a:stretch>
            <a:fillRect/>
          </a:stretch>
        </p:blipFill>
        <p:spPr>
          <a:xfrm>
            <a:off x="6422226" y="5749718"/>
            <a:ext cx="148491" cy="148491"/>
          </a:xfrm>
          <a:prstGeom prst="rect">
            <a:avLst/>
          </a:prstGeom>
        </p:spPr>
      </p:pic>
      <p:pic>
        <p:nvPicPr>
          <p:cNvPr id="28" name="Image 26" descr="preencoded.png"/>
          <p:cNvPicPr>
            <a:picLocks noChangeAspect="1"/>
          </p:cNvPicPr>
          <p:nvPr/>
        </p:nvPicPr>
        <p:blipFill>
          <a:blip r:embed="rId21"/>
          <a:stretch>
            <a:fillRect/>
          </a:stretch>
        </p:blipFill>
        <p:spPr>
          <a:xfrm>
            <a:off x="6422226" y="6046700"/>
            <a:ext cx="148491" cy="148491"/>
          </a:xfrm>
          <a:prstGeom prst="rect">
            <a:avLst/>
          </a:prstGeom>
        </p:spPr>
      </p:pic>
      <p:pic>
        <p:nvPicPr>
          <p:cNvPr id="29" name="Image 27" descr="preencoded.png"/>
          <p:cNvPicPr>
            <a:picLocks noChangeAspect="1"/>
          </p:cNvPicPr>
          <p:nvPr/>
        </p:nvPicPr>
        <p:blipFill>
          <a:blip r:embed="rId21"/>
          <a:stretch>
            <a:fillRect/>
          </a:stretch>
        </p:blipFill>
        <p:spPr>
          <a:xfrm>
            <a:off x="6422226" y="6354188"/>
            <a:ext cx="148491" cy="148491"/>
          </a:xfrm>
          <a:prstGeom prst="rect">
            <a:avLst/>
          </a:prstGeom>
        </p:spPr>
      </p:pic>
      <p:pic>
        <p:nvPicPr>
          <p:cNvPr id="30" name="Image 28" descr="preencoded.png"/>
          <p:cNvPicPr>
            <a:picLocks noChangeAspect="1"/>
          </p:cNvPicPr>
          <p:nvPr/>
        </p:nvPicPr>
        <p:blipFill>
          <a:blip r:embed="rId22"/>
          <a:stretch>
            <a:fillRect/>
          </a:stretch>
        </p:blipFill>
        <p:spPr>
          <a:xfrm>
            <a:off x="593963" y="7267449"/>
            <a:ext cx="185613" cy="148491"/>
          </a:xfrm>
          <a:prstGeom prst="rect">
            <a:avLst/>
          </a:prstGeom>
        </p:spPr>
      </p:pic>
      <p:sp>
        <p:nvSpPr>
          <p:cNvPr id="31"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IAM Groups</a:t>
            </a:r>
            <a:endParaRPr lang="en-US" sz="2631" dirty="0"/>
          </a:p>
        </p:txBody>
      </p:sp>
      <p:sp>
        <p:nvSpPr>
          <p:cNvPr id="32" name="Text 1"/>
          <p:cNvSpPr/>
          <p:nvPr/>
        </p:nvSpPr>
        <p:spPr>
          <a:xfrm>
            <a:off x="816699" y="1703344"/>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an IAM Group?</a:t>
            </a:r>
            <a:endParaRPr lang="en-US" sz="1754" dirty="0"/>
          </a:p>
        </p:txBody>
      </p:sp>
      <p:sp>
        <p:nvSpPr>
          <p:cNvPr id="33" name="Text 2"/>
          <p:cNvSpPr/>
          <p:nvPr/>
        </p:nvSpPr>
        <p:spPr>
          <a:xfrm>
            <a:off x="816699" y="2111694"/>
            <a:ext cx="4603214" cy="1085839"/>
          </a:xfrm>
          <a:prstGeom prst="rect">
            <a:avLst/>
          </a:prstGeom>
          <a:noFill/>
          <a:ln/>
        </p:spPr>
        <p:txBody>
          <a:bodyPr vert="horz" wrap="square" lIns="0" tIns="0" rIns="0" bIns="0" rtlCol="0" anchor="t"/>
          <a:lstStyle/>
          <a:p>
            <a:pPr>
              <a:lnSpc>
                <a:spcPts val="2138"/>
              </a:lnSpc>
            </a:pPr>
            <a:r>
              <a:rPr lang="en-US" sz="1315" dirty="0">
                <a:solidFill>
                  <a:srgbClr val="4B5563"/>
                </a:solidFill>
                <a:latin typeface="ui-sans-serif" pitchFamily="34" charset="0"/>
                <a:ea typeface="ui-sans-serif" pitchFamily="34" charset="-122"/>
                <a:cs typeface="ui-sans-serif" pitchFamily="34" charset="-120"/>
              </a:rPr>
              <a:t>An IAM Group is a collection of IAM users that simplifies permission management by allowing policies to be attached to the group rather than individual users.</a:t>
            </a:r>
            <a:endParaRPr lang="en-US" sz="1315" dirty="0"/>
          </a:p>
        </p:txBody>
      </p:sp>
      <p:sp>
        <p:nvSpPr>
          <p:cNvPr id="34" name="Text 3"/>
          <p:cNvSpPr/>
          <p:nvPr/>
        </p:nvSpPr>
        <p:spPr>
          <a:xfrm>
            <a:off x="2731853" y="4849493"/>
            <a:ext cx="927313" cy="222736"/>
          </a:xfrm>
          <a:prstGeom prst="rect">
            <a:avLst/>
          </a:prstGeom>
          <a:noFill/>
          <a:ln/>
        </p:spPr>
        <p:txBody>
          <a:bodyPr vert="horz" wrap="square" lIns="0" tIns="0" rIns="0" bIns="0" rtlCol="0" anchor="t"/>
          <a:lstStyle/>
          <a:p>
            <a:pPr>
              <a:lnSpc>
                <a:spcPts val="1754"/>
              </a:lnSpc>
            </a:pPr>
            <a:r>
              <a:rPr lang="en-US" sz="1169" dirty="0">
                <a:solidFill>
                  <a:srgbClr val="166534"/>
                </a:solidFill>
                <a:latin typeface="ui-sans-serif" pitchFamily="34" charset="0"/>
                <a:ea typeface="ui-sans-serif" pitchFamily="34" charset="-122"/>
                <a:cs typeface="ui-sans-serif" pitchFamily="34" charset="-120"/>
              </a:rPr>
              <a:t>IAM Group</a:t>
            </a:r>
            <a:endParaRPr lang="en-US" sz="1169" dirty="0"/>
          </a:p>
        </p:txBody>
      </p:sp>
      <p:sp>
        <p:nvSpPr>
          <p:cNvPr id="35" name="Text 4"/>
          <p:cNvSpPr/>
          <p:nvPr/>
        </p:nvSpPr>
        <p:spPr>
          <a:xfrm>
            <a:off x="2678873" y="5109352"/>
            <a:ext cx="874592" cy="185613"/>
          </a:xfrm>
          <a:prstGeom prst="rect">
            <a:avLst/>
          </a:prstGeom>
          <a:noFill/>
          <a:ln/>
        </p:spPr>
        <p:txBody>
          <a:bodyPr vert="horz" wrap="square" lIns="0" tIns="0" rIns="0" bIns="0" rtlCol="0" anchor="t"/>
          <a:lstStyle/>
          <a:p>
            <a:pPr>
              <a:lnSpc>
                <a:spcPts val="1169"/>
              </a:lnSpc>
            </a:pPr>
            <a:r>
              <a:rPr lang="en-US" sz="877" dirty="0">
                <a:solidFill>
                  <a:srgbClr val="15803D"/>
                </a:solidFill>
                <a:latin typeface="ui-sans-serif" pitchFamily="34" charset="0"/>
                <a:ea typeface="ui-sans-serif" pitchFamily="34" charset="-122"/>
                <a:cs typeface="ui-sans-serif" pitchFamily="34" charset="-120"/>
              </a:rPr>
              <a:t>Collection of users</a:t>
            </a:r>
            <a:endParaRPr lang="en-US" sz="877" dirty="0"/>
          </a:p>
        </p:txBody>
      </p:sp>
      <p:sp>
        <p:nvSpPr>
          <p:cNvPr id="36" name="Text 5"/>
          <p:cNvSpPr/>
          <p:nvPr/>
        </p:nvSpPr>
        <p:spPr>
          <a:xfrm>
            <a:off x="1942996" y="4348337"/>
            <a:ext cx="504289" cy="185613"/>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User 1</a:t>
            </a:r>
            <a:endParaRPr lang="en-US" sz="1023" dirty="0"/>
          </a:p>
        </p:txBody>
      </p:sp>
      <p:sp>
        <p:nvSpPr>
          <p:cNvPr id="37" name="Text 6"/>
          <p:cNvSpPr/>
          <p:nvPr/>
        </p:nvSpPr>
        <p:spPr>
          <a:xfrm>
            <a:off x="3873376" y="4348337"/>
            <a:ext cx="504289" cy="185613"/>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User 2</a:t>
            </a:r>
            <a:endParaRPr lang="en-US" sz="1023" dirty="0"/>
          </a:p>
        </p:txBody>
      </p:sp>
      <p:sp>
        <p:nvSpPr>
          <p:cNvPr id="38" name="Text 7"/>
          <p:cNvSpPr/>
          <p:nvPr/>
        </p:nvSpPr>
        <p:spPr>
          <a:xfrm>
            <a:off x="1942996" y="5462017"/>
            <a:ext cx="504289" cy="185613"/>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User 3</a:t>
            </a:r>
            <a:endParaRPr lang="en-US" sz="1023" dirty="0"/>
          </a:p>
        </p:txBody>
      </p:sp>
      <p:sp>
        <p:nvSpPr>
          <p:cNvPr id="39" name="Text 8"/>
          <p:cNvSpPr/>
          <p:nvPr/>
        </p:nvSpPr>
        <p:spPr>
          <a:xfrm>
            <a:off x="3873376" y="5462017"/>
            <a:ext cx="504289" cy="185613"/>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User 4</a:t>
            </a:r>
            <a:endParaRPr lang="en-US" sz="1023" dirty="0"/>
          </a:p>
        </p:txBody>
      </p:sp>
      <p:sp>
        <p:nvSpPr>
          <p:cNvPr id="40" name="Text 9"/>
          <p:cNvSpPr/>
          <p:nvPr/>
        </p:nvSpPr>
        <p:spPr>
          <a:xfrm>
            <a:off x="6236613" y="1480608"/>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41" name="Text 10"/>
          <p:cNvSpPr/>
          <p:nvPr/>
        </p:nvSpPr>
        <p:spPr>
          <a:xfrm>
            <a:off x="6941944" y="1926080"/>
            <a:ext cx="4343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Collection of Users</a:t>
            </a:r>
            <a:endParaRPr lang="en-US" sz="1315" dirty="0"/>
          </a:p>
        </p:txBody>
      </p:sp>
      <p:sp>
        <p:nvSpPr>
          <p:cNvPr id="42" name="Text 11"/>
          <p:cNvSpPr/>
          <p:nvPr/>
        </p:nvSpPr>
        <p:spPr>
          <a:xfrm>
            <a:off x="6941944" y="2185940"/>
            <a:ext cx="434335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Groups serve as containers for multiple IAM users, allowing for centralized management.</a:t>
            </a:r>
            <a:endParaRPr lang="en-US" sz="1169" dirty="0"/>
          </a:p>
        </p:txBody>
      </p:sp>
      <p:sp>
        <p:nvSpPr>
          <p:cNvPr id="43" name="Text 12"/>
          <p:cNvSpPr/>
          <p:nvPr/>
        </p:nvSpPr>
        <p:spPr>
          <a:xfrm>
            <a:off x="6941944" y="2779902"/>
            <a:ext cx="521202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Simplified Permission Management</a:t>
            </a:r>
            <a:endParaRPr lang="en-US" sz="1315" dirty="0"/>
          </a:p>
        </p:txBody>
      </p:sp>
      <p:sp>
        <p:nvSpPr>
          <p:cNvPr id="44" name="Text 13"/>
          <p:cNvSpPr/>
          <p:nvPr/>
        </p:nvSpPr>
        <p:spPr>
          <a:xfrm>
            <a:off x="6941944" y="3039761"/>
            <a:ext cx="4343355"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Instead of attaching policies to individual users, you attach them to a group, and all users inherit those permissions.</a:t>
            </a:r>
            <a:endParaRPr lang="en-US" sz="1169" dirty="0"/>
          </a:p>
        </p:txBody>
      </p:sp>
      <p:sp>
        <p:nvSpPr>
          <p:cNvPr id="45" name="Text 14"/>
          <p:cNvSpPr/>
          <p:nvPr/>
        </p:nvSpPr>
        <p:spPr>
          <a:xfrm>
            <a:off x="6941944" y="3856461"/>
            <a:ext cx="4343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Inherited Permissions</a:t>
            </a:r>
            <a:endParaRPr lang="en-US" sz="1315" dirty="0"/>
          </a:p>
        </p:txBody>
      </p:sp>
      <p:sp>
        <p:nvSpPr>
          <p:cNvPr id="46" name="Text 15"/>
          <p:cNvSpPr/>
          <p:nvPr/>
        </p:nvSpPr>
        <p:spPr>
          <a:xfrm>
            <a:off x="6941944" y="4116320"/>
            <a:ext cx="434335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Users automatically gain all permissions associated with the groups they belong to.</a:t>
            </a:r>
            <a:endParaRPr lang="en-US" sz="1169" dirty="0"/>
          </a:p>
        </p:txBody>
      </p:sp>
      <p:sp>
        <p:nvSpPr>
          <p:cNvPr id="47" name="Text 16"/>
          <p:cNvSpPr/>
          <p:nvPr/>
        </p:nvSpPr>
        <p:spPr>
          <a:xfrm>
            <a:off x="6236612" y="4784528"/>
            <a:ext cx="504868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Best Practices</a:t>
            </a:r>
            <a:endParaRPr lang="en-US" sz="1754" dirty="0"/>
          </a:p>
        </p:txBody>
      </p:sp>
      <p:sp>
        <p:nvSpPr>
          <p:cNvPr id="48" name="Text 17"/>
          <p:cNvSpPr/>
          <p:nvPr/>
        </p:nvSpPr>
        <p:spPr>
          <a:xfrm>
            <a:off x="6682086" y="5415614"/>
            <a:ext cx="5017132"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Job function-based grouping for consistent access levels</a:t>
            </a:r>
            <a:endParaRPr lang="en-US" sz="1169" dirty="0"/>
          </a:p>
        </p:txBody>
      </p:sp>
      <p:sp>
        <p:nvSpPr>
          <p:cNvPr id="49" name="Text 18"/>
          <p:cNvSpPr/>
          <p:nvPr/>
        </p:nvSpPr>
        <p:spPr>
          <a:xfrm>
            <a:off x="6682086" y="5712596"/>
            <a:ext cx="4734709"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Attach policies to groups rather than individual users</a:t>
            </a:r>
            <a:endParaRPr lang="en-US" sz="1169" dirty="0"/>
          </a:p>
        </p:txBody>
      </p:sp>
      <p:sp>
        <p:nvSpPr>
          <p:cNvPr id="50" name="Text 19"/>
          <p:cNvSpPr/>
          <p:nvPr/>
        </p:nvSpPr>
        <p:spPr>
          <a:xfrm>
            <a:off x="6682085" y="6009577"/>
            <a:ext cx="476011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Apply the principle of least privilege to group policies</a:t>
            </a:r>
            <a:endParaRPr lang="en-US" sz="1169" dirty="0"/>
          </a:p>
        </p:txBody>
      </p:sp>
      <p:sp>
        <p:nvSpPr>
          <p:cNvPr id="51" name="Text 20"/>
          <p:cNvSpPr/>
          <p:nvPr/>
        </p:nvSpPr>
        <p:spPr>
          <a:xfrm>
            <a:off x="6682085" y="6306559"/>
            <a:ext cx="4417601"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Regularly review group memberships and associated policies</a:t>
            </a:r>
            <a:endParaRPr lang="en-US" sz="1169" dirty="0"/>
          </a:p>
        </p:txBody>
      </p:sp>
      <p:sp>
        <p:nvSpPr>
          <p:cNvPr id="52" name="Text 21"/>
          <p:cNvSpPr/>
          <p:nvPr/>
        </p:nvSpPr>
        <p:spPr>
          <a:xfrm>
            <a:off x="853822" y="7239607"/>
            <a:ext cx="2510306" cy="222736"/>
          </a:xfrm>
          <a:prstGeom prst="rect">
            <a:avLst/>
          </a:prstGeom>
          <a:noFill/>
          <a:ln/>
        </p:spPr>
        <p:txBody>
          <a:bodyPr vert="horz" wrap="square" lIns="0" tIns="0" rIns="0" bIns="0" rtlCol="0" anchor="t"/>
          <a:lstStyle/>
          <a:p>
            <a:pPr>
              <a:lnSpc>
                <a:spcPts val="1754"/>
              </a:lnSpc>
            </a:pPr>
            <a:endParaRPr lang="en-US" sz="1169" dirty="0"/>
          </a:p>
        </p:txBody>
      </p:sp>
      <p:sp>
        <p:nvSpPr>
          <p:cNvPr id="53" name="Text 22"/>
          <p:cNvSpPr/>
          <p:nvPr/>
        </p:nvSpPr>
        <p:spPr>
          <a:xfrm>
            <a:off x="11046322" y="7239607"/>
            <a:ext cx="286772" cy="222736"/>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62AC-E54D-E957-1040-23CF72942710}"/>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A3719145-1631-4FAF-B437-746B5445A667}"/>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048365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338700"/>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712625"/>
            <a:ext cx="5457036" cy="816699"/>
          </a:xfrm>
          <a:prstGeom prst="rect">
            <a:avLst/>
          </a:prstGeom>
        </p:spPr>
      </p:pic>
      <p:pic>
        <p:nvPicPr>
          <p:cNvPr id="9" name="Image 7" descr="preencoded.png"/>
          <p:cNvPicPr>
            <a:picLocks noChangeAspect="1"/>
          </p:cNvPicPr>
          <p:nvPr/>
        </p:nvPicPr>
        <p:blipFill>
          <a:blip r:embed="rId8"/>
          <a:stretch>
            <a:fillRect/>
          </a:stretch>
        </p:blipFill>
        <p:spPr>
          <a:xfrm>
            <a:off x="6199490" y="1861116"/>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752061"/>
            <a:ext cx="5457036" cy="816699"/>
          </a:xfrm>
          <a:prstGeom prst="rect">
            <a:avLst/>
          </a:prstGeom>
        </p:spPr>
      </p:pic>
      <p:pic>
        <p:nvPicPr>
          <p:cNvPr id="11" name="Image 9" descr="preencoded.png"/>
          <p:cNvPicPr>
            <a:picLocks noChangeAspect="1"/>
          </p:cNvPicPr>
          <p:nvPr/>
        </p:nvPicPr>
        <p:blipFill>
          <a:blip r:embed="rId9"/>
          <a:stretch>
            <a:fillRect/>
          </a:stretch>
        </p:blipFill>
        <p:spPr>
          <a:xfrm>
            <a:off x="519717" y="2900551"/>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752061"/>
            <a:ext cx="5457036" cy="816699"/>
          </a:xfrm>
          <a:prstGeom prst="rect">
            <a:avLst/>
          </a:prstGeom>
        </p:spPr>
      </p:pic>
      <p:pic>
        <p:nvPicPr>
          <p:cNvPr id="13" name="Image 11" descr="preencoded.png"/>
          <p:cNvPicPr>
            <a:picLocks noChangeAspect="1"/>
          </p:cNvPicPr>
          <p:nvPr/>
        </p:nvPicPr>
        <p:blipFill>
          <a:blip r:embed="rId10"/>
          <a:stretch>
            <a:fillRect/>
          </a:stretch>
        </p:blipFill>
        <p:spPr>
          <a:xfrm>
            <a:off x="6199490" y="2900551"/>
            <a:ext cx="371227" cy="371227"/>
          </a:xfrm>
          <a:prstGeom prst="rect">
            <a:avLst/>
          </a:prstGeom>
        </p:spPr>
      </p:pic>
      <p:pic>
        <p:nvPicPr>
          <p:cNvPr id="16" name="Image 14" descr="preencoded.png"/>
          <p:cNvPicPr>
            <a:picLocks noChangeAspect="1"/>
          </p:cNvPicPr>
          <p:nvPr/>
        </p:nvPicPr>
        <p:blipFill>
          <a:blip r:embed="rId11"/>
          <a:stretch>
            <a:fillRect/>
          </a:stretch>
        </p:blipFill>
        <p:spPr>
          <a:xfrm>
            <a:off x="7820563" y="6362243"/>
            <a:ext cx="3761718" cy="55684"/>
          </a:xfrm>
          <a:prstGeom prst="rect">
            <a:avLst/>
          </a:prstGeom>
        </p:spPr>
      </p:pic>
      <p:pic>
        <p:nvPicPr>
          <p:cNvPr id="17" name="Image 15" descr="preencoded.png"/>
          <p:cNvPicPr>
            <a:picLocks noChangeAspect="1"/>
          </p:cNvPicPr>
          <p:nvPr/>
        </p:nvPicPr>
        <p:blipFill>
          <a:blip r:embed="rId12"/>
          <a:stretch>
            <a:fillRect/>
          </a:stretch>
        </p:blipFill>
        <p:spPr>
          <a:xfrm>
            <a:off x="7820563" y="6362243"/>
            <a:ext cx="235062" cy="55684"/>
          </a:xfrm>
          <a:prstGeom prst="rect">
            <a:avLst/>
          </a:prstGeom>
        </p:spPr>
      </p:pic>
      <p:sp>
        <p:nvSpPr>
          <p:cNvPr id="18"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What is the primary purpose of an IAM user group in AWS?</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5"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define a set of temporary security credentials for an application.</a:t>
            </a:r>
            <a:endParaRPr lang="en-US" sz="1461" dirty="0"/>
          </a:p>
        </p:txBody>
      </p:sp>
      <p:sp>
        <p:nvSpPr>
          <p:cNvPr id="23" name="Text 5"/>
          <p:cNvSpPr/>
          <p:nvPr/>
        </p:nvSpPr>
        <p:spPr>
          <a:xfrm>
            <a:off x="6328404"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6719208"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specify permissions for multiple IAM users, simplifying management.</a:t>
            </a:r>
            <a:endParaRPr lang="en-US" sz="1461" dirty="0"/>
          </a:p>
        </p:txBody>
      </p:sp>
      <p:sp>
        <p:nvSpPr>
          <p:cNvPr id="25" name="Text 7"/>
          <p:cNvSpPr/>
          <p:nvPr/>
        </p:nvSpPr>
        <p:spPr>
          <a:xfrm>
            <a:off x="650807"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5"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act as an authenticated entity in a resource-based policy.</a:t>
            </a:r>
            <a:endParaRPr lang="en-US" sz="1461" dirty="0"/>
          </a:p>
        </p:txBody>
      </p:sp>
      <p:sp>
        <p:nvSpPr>
          <p:cNvPr id="27" name="Text 9"/>
          <p:cNvSpPr/>
          <p:nvPr/>
        </p:nvSpPr>
        <p:spPr>
          <a:xfrm>
            <a:off x="6323474"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6719208"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provide cross-account access to AWS resources.</a:t>
            </a:r>
            <a:endParaRPr lang="en-US" sz="146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5" name="Image 3" descr="preencoded.png"/>
          <p:cNvPicPr>
            <a:picLocks noChangeAspect="1"/>
          </p:cNvPicPr>
          <p:nvPr/>
        </p:nvPicPr>
        <p:blipFill>
          <a:blip r:embed="rId6"/>
          <a:stretch>
            <a:fillRect/>
          </a:stretch>
        </p:blipFill>
        <p:spPr>
          <a:xfrm>
            <a:off x="9582440" y="246278"/>
            <a:ext cx="222736" cy="296982"/>
          </a:xfrm>
          <a:prstGeom prst="rect">
            <a:avLst/>
          </a:prstGeom>
        </p:spPr>
      </p:pic>
      <p:pic>
        <p:nvPicPr>
          <p:cNvPr id="6" name="Image 4" descr="preencoded.png"/>
          <p:cNvPicPr>
            <a:picLocks noChangeAspect="1"/>
          </p:cNvPicPr>
          <p:nvPr/>
        </p:nvPicPr>
        <p:blipFill>
          <a:blip r:embed="rId7"/>
          <a:stretch>
            <a:fillRect/>
          </a:stretch>
        </p:blipFill>
        <p:spPr>
          <a:xfrm>
            <a:off x="371227" y="1081539"/>
            <a:ext cx="11136809" cy="816699"/>
          </a:xfrm>
          <a:prstGeom prst="rect">
            <a:avLst/>
          </a:prstGeom>
        </p:spPr>
      </p:pic>
      <p:pic>
        <p:nvPicPr>
          <p:cNvPr id="7" name="Image 5" descr="preencoded.png"/>
          <p:cNvPicPr>
            <a:picLocks noChangeAspect="1"/>
          </p:cNvPicPr>
          <p:nvPr/>
        </p:nvPicPr>
        <p:blipFill>
          <a:blip r:embed="rId8"/>
          <a:stretch>
            <a:fillRect/>
          </a:stretch>
        </p:blipFill>
        <p:spPr>
          <a:xfrm>
            <a:off x="519718" y="1283174"/>
            <a:ext cx="445472" cy="445472"/>
          </a:xfrm>
          <a:prstGeom prst="rect">
            <a:avLst/>
          </a:prstGeom>
        </p:spPr>
      </p:pic>
      <p:pic>
        <p:nvPicPr>
          <p:cNvPr id="8" name="Image 6" descr="preencoded.png"/>
          <p:cNvPicPr>
            <a:picLocks noChangeAspect="1"/>
          </p:cNvPicPr>
          <p:nvPr/>
        </p:nvPicPr>
        <p:blipFill>
          <a:blip r:embed="rId9"/>
          <a:stretch>
            <a:fillRect/>
          </a:stretch>
        </p:blipFill>
        <p:spPr>
          <a:xfrm>
            <a:off x="371227" y="2120975"/>
            <a:ext cx="11136809" cy="1758688"/>
          </a:xfrm>
          <a:prstGeom prst="rect">
            <a:avLst/>
          </a:prstGeom>
        </p:spPr>
      </p:pic>
      <p:pic>
        <p:nvPicPr>
          <p:cNvPr id="9" name="Image 7" descr="preencoded.png"/>
          <p:cNvPicPr>
            <a:picLocks noChangeAspect="1"/>
          </p:cNvPicPr>
          <p:nvPr/>
        </p:nvPicPr>
        <p:blipFill>
          <a:blip r:embed="rId10"/>
          <a:stretch>
            <a:fillRect/>
          </a:stretch>
        </p:blipFill>
        <p:spPr>
          <a:xfrm>
            <a:off x="593963" y="2380834"/>
            <a:ext cx="167052" cy="222736"/>
          </a:xfrm>
          <a:prstGeom prst="rect">
            <a:avLst/>
          </a:prstGeom>
        </p:spPr>
      </p:pic>
      <p:pic>
        <p:nvPicPr>
          <p:cNvPr id="10" name="Image 8" descr="preencoded.png"/>
          <p:cNvPicPr>
            <a:picLocks noChangeAspect="1"/>
          </p:cNvPicPr>
          <p:nvPr/>
        </p:nvPicPr>
        <p:blipFill>
          <a:blip r:embed="rId11"/>
          <a:stretch>
            <a:fillRect/>
          </a:stretch>
        </p:blipFill>
        <p:spPr>
          <a:xfrm>
            <a:off x="371227" y="4348337"/>
            <a:ext cx="3613227" cy="1299294"/>
          </a:xfrm>
          <a:prstGeom prst="rect">
            <a:avLst/>
          </a:prstGeom>
        </p:spPr>
      </p:pic>
      <p:pic>
        <p:nvPicPr>
          <p:cNvPr id="11" name="Image 9" descr="preencoded.png"/>
          <p:cNvPicPr>
            <a:picLocks noChangeAspect="1"/>
          </p:cNvPicPr>
          <p:nvPr/>
        </p:nvPicPr>
        <p:blipFill>
          <a:blip r:embed="rId12"/>
          <a:stretch>
            <a:fillRect/>
          </a:stretch>
        </p:blipFill>
        <p:spPr>
          <a:xfrm>
            <a:off x="519718" y="4552511"/>
            <a:ext cx="185613" cy="148491"/>
          </a:xfrm>
          <a:prstGeom prst="rect">
            <a:avLst/>
          </a:prstGeom>
        </p:spPr>
      </p:pic>
      <p:pic>
        <p:nvPicPr>
          <p:cNvPr id="12" name="Image 10" descr="preencoded.png"/>
          <p:cNvPicPr>
            <a:picLocks noChangeAspect="1"/>
          </p:cNvPicPr>
          <p:nvPr/>
        </p:nvPicPr>
        <p:blipFill>
          <a:blip r:embed="rId13"/>
          <a:stretch>
            <a:fillRect/>
          </a:stretch>
        </p:blipFill>
        <p:spPr>
          <a:xfrm>
            <a:off x="4132944" y="4348337"/>
            <a:ext cx="3613227" cy="1299294"/>
          </a:xfrm>
          <a:prstGeom prst="rect">
            <a:avLst/>
          </a:prstGeom>
        </p:spPr>
      </p:pic>
      <p:pic>
        <p:nvPicPr>
          <p:cNvPr id="13" name="Image 11" descr="preencoded.png"/>
          <p:cNvPicPr>
            <a:picLocks noChangeAspect="1"/>
          </p:cNvPicPr>
          <p:nvPr/>
        </p:nvPicPr>
        <p:blipFill>
          <a:blip r:embed="rId14"/>
          <a:stretch>
            <a:fillRect/>
          </a:stretch>
        </p:blipFill>
        <p:spPr>
          <a:xfrm>
            <a:off x="4281435" y="4552511"/>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7894664" y="4348337"/>
            <a:ext cx="3613372" cy="1299294"/>
          </a:xfrm>
          <a:prstGeom prst="rect">
            <a:avLst/>
          </a:prstGeom>
        </p:spPr>
      </p:pic>
      <p:pic>
        <p:nvPicPr>
          <p:cNvPr id="15" name="Image 13" descr="preencoded.png"/>
          <p:cNvPicPr>
            <a:picLocks noChangeAspect="1"/>
          </p:cNvPicPr>
          <p:nvPr/>
        </p:nvPicPr>
        <p:blipFill>
          <a:blip r:embed="rId16"/>
          <a:stretch>
            <a:fillRect/>
          </a:stretch>
        </p:blipFill>
        <p:spPr>
          <a:xfrm>
            <a:off x="8043154" y="4552511"/>
            <a:ext cx="148491" cy="148491"/>
          </a:xfrm>
          <a:prstGeom prst="rect">
            <a:avLst/>
          </a:prstGeom>
        </p:spPr>
      </p:pic>
      <p:pic>
        <p:nvPicPr>
          <p:cNvPr id="17" name="Image 15" descr="preencoded.png"/>
          <p:cNvPicPr>
            <a:picLocks noChangeAspect="1"/>
          </p:cNvPicPr>
          <p:nvPr/>
        </p:nvPicPr>
        <p:blipFill>
          <a:blip r:embed="rId17"/>
          <a:stretch>
            <a:fillRect/>
          </a:stretch>
        </p:blipFill>
        <p:spPr>
          <a:xfrm>
            <a:off x="7820563" y="6362243"/>
            <a:ext cx="3761718" cy="55684"/>
          </a:xfrm>
          <a:prstGeom prst="rect">
            <a:avLst/>
          </a:prstGeom>
        </p:spPr>
      </p:pic>
      <p:pic>
        <p:nvPicPr>
          <p:cNvPr id="18" name="Image 16" descr="preencoded.png"/>
          <p:cNvPicPr>
            <a:picLocks noChangeAspect="1"/>
          </p:cNvPicPr>
          <p:nvPr/>
        </p:nvPicPr>
        <p:blipFill>
          <a:blip r:embed="rId18"/>
          <a:stretch>
            <a:fillRect/>
          </a:stretch>
        </p:blipFill>
        <p:spPr>
          <a:xfrm>
            <a:off x="7820563" y="6362243"/>
            <a:ext cx="235062" cy="55684"/>
          </a:xfrm>
          <a:prstGeom prst="rect">
            <a:avLst/>
          </a:prstGeom>
        </p:spPr>
      </p:pic>
      <p:sp>
        <p:nvSpPr>
          <p:cNvPr id="19"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a:t>
            </a:r>
            <a:endParaRPr lang="en-US" sz="2192" dirty="0"/>
          </a:p>
        </p:txBody>
      </p:sp>
      <p:sp>
        <p:nvSpPr>
          <p:cNvPr id="20" name="Text 1"/>
          <p:cNvSpPr/>
          <p:nvPr/>
        </p:nvSpPr>
        <p:spPr>
          <a:xfrm>
            <a:off x="9916544" y="264840"/>
            <a:ext cx="199888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Correct Answer: B</a:t>
            </a:r>
            <a:endParaRPr lang="en-US" sz="1461" dirty="0"/>
          </a:p>
        </p:txBody>
      </p:sp>
      <p:sp>
        <p:nvSpPr>
          <p:cNvPr id="21" name="Text 2"/>
          <p:cNvSpPr/>
          <p:nvPr/>
        </p:nvSpPr>
        <p:spPr>
          <a:xfrm>
            <a:off x="677489" y="1357419"/>
            <a:ext cx="445472" cy="445472"/>
          </a:xfrm>
          <a:prstGeom prst="rect">
            <a:avLst/>
          </a:prstGeom>
          <a:noFill/>
          <a:ln/>
        </p:spPr>
        <p:txBody>
          <a:bodyPr vert="horz" wrap="square" lIns="0" tIns="0" rIns="0" bIns="0" rtlCol="0" anchor="t"/>
          <a:lstStyle/>
          <a:p>
            <a:pPr>
              <a:lnSpc>
                <a:spcPts val="1754"/>
              </a:lnSpc>
            </a:pPr>
            <a:r>
              <a:rPr lang="en-US" sz="1364" b="1" dirty="0">
                <a:solidFill>
                  <a:srgbClr val="FFFFFF"/>
                </a:solidFill>
                <a:latin typeface="ui-sans-serif" pitchFamily="34" charset="0"/>
                <a:ea typeface="ui-sans-serif" pitchFamily="34" charset="-122"/>
                <a:cs typeface="ui-sans-serif" pitchFamily="34" charset="-120"/>
              </a:rPr>
              <a:t>B</a:t>
            </a:r>
            <a:endParaRPr lang="en-US" sz="1364" dirty="0"/>
          </a:p>
        </p:txBody>
      </p:sp>
      <p:sp>
        <p:nvSpPr>
          <p:cNvPr id="22" name="Text 3"/>
          <p:cNvSpPr/>
          <p:nvPr/>
        </p:nvSpPr>
        <p:spPr>
          <a:xfrm>
            <a:off x="1113681" y="1304275"/>
            <a:ext cx="9588967"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To specify permissions for multiple IAM users, simplifying management.</a:t>
            </a:r>
            <a:endParaRPr lang="en-US" sz="1754" dirty="0"/>
          </a:p>
        </p:txBody>
      </p:sp>
      <p:sp>
        <p:nvSpPr>
          <p:cNvPr id="23" name="Text 4"/>
          <p:cNvSpPr/>
          <p:nvPr/>
        </p:nvSpPr>
        <p:spPr>
          <a:xfrm>
            <a:off x="872383" y="2343711"/>
            <a:ext cx="1069133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4" name="Text 5"/>
          <p:cNvSpPr/>
          <p:nvPr/>
        </p:nvSpPr>
        <p:spPr>
          <a:xfrm>
            <a:off x="593963" y="2752061"/>
            <a:ext cx="10691336" cy="904866"/>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An IAM user group is a collection of IAM users. Its primary purpose is to simplify permission management by allowing you to attach an identity-based policy to the group, thereby granting all users within that group the specified permissions. This avoids the need to manage permissions for each user individually.</a:t>
            </a:r>
            <a:endParaRPr lang="en-US" sz="1461" dirty="0"/>
          </a:p>
        </p:txBody>
      </p:sp>
      <p:sp>
        <p:nvSpPr>
          <p:cNvPr id="25" name="Text 6"/>
          <p:cNvSpPr/>
          <p:nvPr/>
        </p:nvSpPr>
        <p:spPr>
          <a:xfrm>
            <a:off x="779577" y="4496827"/>
            <a:ext cx="1678874"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Group Concept</a:t>
            </a:r>
            <a:endParaRPr lang="en-US" sz="1315" dirty="0"/>
          </a:p>
        </p:txBody>
      </p:sp>
      <p:sp>
        <p:nvSpPr>
          <p:cNvPr id="26" name="Text 7"/>
          <p:cNvSpPr/>
          <p:nvPr/>
        </p:nvSpPr>
        <p:spPr>
          <a:xfrm>
            <a:off x="519718" y="4830931"/>
            <a:ext cx="3316245"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IAM user groups collect multiple users, treating them as a single entity for permission purposes.</a:t>
            </a:r>
            <a:endParaRPr lang="en-US" sz="1169" dirty="0"/>
          </a:p>
        </p:txBody>
      </p:sp>
      <p:sp>
        <p:nvSpPr>
          <p:cNvPr id="27" name="Text 8"/>
          <p:cNvSpPr/>
          <p:nvPr/>
        </p:nvSpPr>
        <p:spPr>
          <a:xfrm>
            <a:off x="4504172" y="4496827"/>
            <a:ext cx="279255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Permission Management</a:t>
            </a:r>
            <a:endParaRPr lang="en-US" sz="1315" dirty="0"/>
          </a:p>
        </p:txBody>
      </p:sp>
      <p:sp>
        <p:nvSpPr>
          <p:cNvPr id="28" name="Text 9"/>
          <p:cNvSpPr/>
          <p:nvPr/>
        </p:nvSpPr>
        <p:spPr>
          <a:xfrm>
            <a:off x="4281435" y="4830932"/>
            <a:ext cx="331624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Attach policies to groups rather than individual users to simplify administration.</a:t>
            </a:r>
            <a:endParaRPr lang="en-US" sz="1169" dirty="0"/>
          </a:p>
        </p:txBody>
      </p:sp>
      <p:sp>
        <p:nvSpPr>
          <p:cNvPr id="29" name="Text 10"/>
          <p:cNvSpPr/>
          <p:nvPr/>
        </p:nvSpPr>
        <p:spPr>
          <a:xfrm>
            <a:off x="8265891" y="4496827"/>
            <a:ext cx="242156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Effective Permissions</a:t>
            </a:r>
            <a:endParaRPr lang="en-US" sz="1315" dirty="0"/>
          </a:p>
        </p:txBody>
      </p:sp>
      <p:sp>
        <p:nvSpPr>
          <p:cNvPr id="30" name="Text 11"/>
          <p:cNvSpPr/>
          <p:nvPr/>
        </p:nvSpPr>
        <p:spPr>
          <a:xfrm>
            <a:off x="8043154" y="4830932"/>
            <a:ext cx="331639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Users inherit all permissions granted to the groups they belong to.</a:t>
            </a:r>
            <a:endParaRPr lang="en-US" sz="1169"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0992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709927"/>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11136809" cy="66820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8"/>
          <a:stretch>
            <a:fillRect/>
          </a:stretch>
        </p:blipFill>
        <p:spPr>
          <a:xfrm>
            <a:off x="371227" y="2566447"/>
            <a:ext cx="11136809" cy="668209"/>
          </a:xfrm>
          <a:prstGeom prst="rect">
            <a:avLst/>
          </a:prstGeom>
        </p:spPr>
      </p:pic>
      <p:pic>
        <p:nvPicPr>
          <p:cNvPr id="9" name="Image 7" descr="preencoded.png"/>
          <p:cNvPicPr>
            <a:picLocks noChangeAspect="1"/>
          </p:cNvPicPr>
          <p:nvPr/>
        </p:nvPicPr>
        <p:blipFill>
          <a:blip r:embed="rId7"/>
          <a:stretch>
            <a:fillRect/>
          </a:stretch>
        </p:blipFill>
        <p:spPr>
          <a:xfrm>
            <a:off x="519717" y="2714938"/>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3420269"/>
            <a:ext cx="11136809" cy="668209"/>
          </a:xfrm>
          <a:prstGeom prst="rect">
            <a:avLst/>
          </a:prstGeom>
        </p:spPr>
      </p:pic>
      <p:pic>
        <p:nvPicPr>
          <p:cNvPr id="11" name="Image 9" descr="preencoded.png"/>
          <p:cNvPicPr>
            <a:picLocks noChangeAspect="1"/>
          </p:cNvPicPr>
          <p:nvPr/>
        </p:nvPicPr>
        <p:blipFill>
          <a:blip r:embed="rId7"/>
          <a:stretch>
            <a:fillRect/>
          </a:stretch>
        </p:blipFill>
        <p:spPr>
          <a:xfrm>
            <a:off x="519717" y="3568760"/>
            <a:ext cx="371227" cy="371227"/>
          </a:xfrm>
          <a:prstGeom prst="rect">
            <a:avLst/>
          </a:prstGeom>
        </p:spPr>
      </p:pic>
      <p:pic>
        <p:nvPicPr>
          <p:cNvPr id="12" name="Image 10" descr="preencoded.png"/>
          <p:cNvPicPr>
            <a:picLocks noChangeAspect="1"/>
          </p:cNvPicPr>
          <p:nvPr/>
        </p:nvPicPr>
        <p:blipFill>
          <a:blip r:embed="rId6"/>
          <a:stretch>
            <a:fillRect/>
          </a:stretch>
        </p:blipFill>
        <p:spPr>
          <a:xfrm>
            <a:off x="371227" y="4274091"/>
            <a:ext cx="11136809" cy="668209"/>
          </a:xfrm>
          <a:prstGeom prst="rect">
            <a:avLst/>
          </a:prstGeom>
        </p:spPr>
      </p:pic>
      <p:pic>
        <p:nvPicPr>
          <p:cNvPr id="13" name="Image 11" descr="preencoded.png"/>
          <p:cNvPicPr>
            <a:picLocks noChangeAspect="1"/>
          </p:cNvPicPr>
          <p:nvPr/>
        </p:nvPicPr>
        <p:blipFill>
          <a:blip r:embed="rId7"/>
          <a:stretch>
            <a:fillRect/>
          </a:stretch>
        </p:blipFill>
        <p:spPr>
          <a:xfrm>
            <a:off x="519717" y="4422582"/>
            <a:ext cx="371227" cy="371227"/>
          </a:xfrm>
          <a:prstGeom prst="rect">
            <a:avLst/>
          </a:prstGeom>
        </p:spPr>
      </p:pic>
      <p:pic>
        <p:nvPicPr>
          <p:cNvPr id="16" name="Image 14" descr="preencoded.png"/>
          <p:cNvPicPr>
            <a:picLocks noChangeAspect="1"/>
          </p:cNvPicPr>
          <p:nvPr/>
        </p:nvPicPr>
        <p:blipFill>
          <a:blip r:embed="rId9"/>
          <a:stretch>
            <a:fillRect/>
          </a:stretch>
        </p:blipFill>
        <p:spPr>
          <a:xfrm>
            <a:off x="7820563" y="6390085"/>
            <a:ext cx="3761718" cy="55684"/>
          </a:xfrm>
          <a:prstGeom prst="rect">
            <a:avLst/>
          </a:prstGeom>
        </p:spPr>
      </p:pic>
      <p:pic>
        <p:nvPicPr>
          <p:cNvPr id="17" name="Image 15" descr="preencoded.png"/>
          <p:cNvPicPr>
            <a:picLocks noChangeAspect="1"/>
          </p:cNvPicPr>
          <p:nvPr/>
        </p:nvPicPr>
        <p:blipFill>
          <a:blip r:embed="rId10"/>
          <a:stretch>
            <a:fillRect/>
          </a:stretch>
        </p:blipFill>
        <p:spPr>
          <a:xfrm>
            <a:off x="7820564" y="6390085"/>
            <a:ext cx="470124" cy="55684"/>
          </a:xfrm>
          <a:prstGeom prst="rect">
            <a:avLst/>
          </a:prstGeom>
        </p:spPr>
      </p:pic>
      <p:sp>
        <p:nvSpPr>
          <p:cNvPr id="18"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statement accurately describes a characteristic of IAM user groups?</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5" y="1861116"/>
            <a:ext cx="924581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user groups can contain other IAM user groups, allowing for nested structures.</a:t>
            </a:r>
            <a:endParaRPr lang="en-US" sz="1461" dirty="0"/>
          </a:p>
        </p:txBody>
      </p:sp>
      <p:sp>
        <p:nvSpPr>
          <p:cNvPr id="23" name="Text 5"/>
          <p:cNvSpPr/>
          <p:nvPr/>
        </p:nvSpPr>
        <p:spPr>
          <a:xfrm>
            <a:off x="648632" y="271493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1039435" y="2714938"/>
            <a:ext cx="940816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user group can contain many users, but a user can only belong to one user group.</a:t>
            </a:r>
            <a:endParaRPr lang="en-US" sz="1461" dirty="0"/>
          </a:p>
        </p:txBody>
      </p:sp>
      <p:sp>
        <p:nvSpPr>
          <p:cNvPr id="25" name="Text 7"/>
          <p:cNvSpPr/>
          <p:nvPr/>
        </p:nvSpPr>
        <p:spPr>
          <a:xfrm>
            <a:off x="650807" y="356876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6" y="3568760"/>
            <a:ext cx="964465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There is a default user group that automatically includes all users in the AWS account.</a:t>
            </a:r>
            <a:endParaRPr lang="en-US" sz="1461" dirty="0"/>
          </a:p>
        </p:txBody>
      </p:sp>
      <p:sp>
        <p:nvSpPr>
          <p:cNvPr id="27" name="Text 9"/>
          <p:cNvSpPr/>
          <p:nvPr/>
        </p:nvSpPr>
        <p:spPr>
          <a:xfrm>
            <a:off x="643701" y="442258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1039435" y="4422582"/>
            <a:ext cx="711346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user groups cannot be nested; they can only contain users.</a:t>
            </a:r>
            <a:endParaRPr lang="en-US" sz="1461" dirty="0"/>
          </a:p>
        </p:txBody>
      </p:sp>
      <p:sp>
        <p:nvSpPr>
          <p:cNvPr id="30" name="Text 12"/>
          <p:cNvSpPr/>
          <p:nvPr/>
        </p:nvSpPr>
        <p:spPr>
          <a:xfrm>
            <a:off x="467949" y="6195191"/>
            <a:ext cx="445472" cy="445472"/>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601257"/>
            <a:ext cx="11136809" cy="816699"/>
          </a:xfrm>
          <a:prstGeom prst="rect">
            <a:avLst/>
          </a:prstGeom>
        </p:spPr>
      </p:pic>
      <p:pic>
        <p:nvPicPr>
          <p:cNvPr id="7" name="Image 5" descr="preencoded.png"/>
          <p:cNvPicPr>
            <a:picLocks noChangeAspect="1"/>
          </p:cNvPicPr>
          <p:nvPr/>
        </p:nvPicPr>
        <p:blipFill>
          <a:blip r:embed="rId7"/>
          <a:stretch>
            <a:fillRect/>
          </a:stretch>
        </p:blipFill>
        <p:spPr>
          <a:xfrm>
            <a:off x="556840" y="1786870"/>
            <a:ext cx="371227" cy="371227"/>
          </a:xfrm>
          <a:prstGeom prst="rect">
            <a:avLst/>
          </a:prstGeom>
        </p:spPr>
      </p:pic>
      <p:pic>
        <p:nvPicPr>
          <p:cNvPr id="8" name="Image 6" descr="preencoded.png"/>
          <p:cNvPicPr>
            <a:picLocks noChangeAspect="1"/>
          </p:cNvPicPr>
          <p:nvPr/>
        </p:nvPicPr>
        <p:blipFill>
          <a:blip r:embed="rId8"/>
          <a:stretch>
            <a:fillRect/>
          </a:stretch>
        </p:blipFill>
        <p:spPr>
          <a:xfrm>
            <a:off x="371227" y="2640693"/>
            <a:ext cx="11136809" cy="1631079"/>
          </a:xfrm>
          <a:prstGeom prst="rect">
            <a:avLst/>
          </a:prstGeom>
        </p:spPr>
      </p:pic>
      <p:pic>
        <p:nvPicPr>
          <p:cNvPr id="9" name="Image 7" descr="preencoded.png"/>
          <p:cNvPicPr>
            <a:picLocks noChangeAspect="1"/>
          </p:cNvPicPr>
          <p:nvPr/>
        </p:nvPicPr>
        <p:blipFill>
          <a:blip r:embed="rId9"/>
          <a:stretch>
            <a:fillRect/>
          </a:stretch>
        </p:blipFill>
        <p:spPr>
          <a:xfrm>
            <a:off x="593963" y="2900552"/>
            <a:ext cx="139210" cy="185613"/>
          </a:xfrm>
          <a:prstGeom prst="rect">
            <a:avLst/>
          </a:prstGeom>
        </p:spPr>
      </p:pic>
      <p:pic>
        <p:nvPicPr>
          <p:cNvPr id="10" name="Image 8" descr="preencoded.png"/>
          <p:cNvPicPr>
            <a:picLocks noChangeAspect="1"/>
          </p:cNvPicPr>
          <p:nvPr/>
        </p:nvPicPr>
        <p:blipFill>
          <a:blip r:embed="rId10"/>
          <a:stretch>
            <a:fillRect/>
          </a:stretch>
        </p:blipFill>
        <p:spPr>
          <a:xfrm>
            <a:off x="371227" y="4905177"/>
            <a:ext cx="3613227" cy="742454"/>
          </a:xfrm>
          <a:prstGeom prst="rect">
            <a:avLst/>
          </a:prstGeom>
        </p:spPr>
      </p:pic>
      <p:pic>
        <p:nvPicPr>
          <p:cNvPr id="11" name="Image 9" descr="preencoded.png"/>
          <p:cNvPicPr>
            <a:picLocks noChangeAspect="1"/>
          </p:cNvPicPr>
          <p:nvPr/>
        </p:nvPicPr>
        <p:blipFill>
          <a:blip r:embed="rId11"/>
          <a:stretch>
            <a:fillRect/>
          </a:stretch>
        </p:blipFill>
        <p:spPr>
          <a:xfrm>
            <a:off x="519717" y="5053667"/>
            <a:ext cx="296982" cy="296982"/>
          </a:xfrm>
          <a:prstGeom prst="rect">
            <a:avLst/>
          </a:prstGeom>
        </p:spPr>
      </p:pic>
      <p:pic>
        <p:nvPicPr>
          <p:cNvPr id="12" name="Image 10" descr="preencoded.png"/>
          <p:cNvPicPr>
            <a:picLocks noChangeAspect="1"/>
          </p:cNvPicPr>
          <p:nvPr/>
        </p:nvPicPr>
        <p:blipFill>
          <a:blip r:embed="rId12"/>
          <a:stretch>
            <a:fillRect/>
          </a:stretch>
        </p:blipFill>
        <p:spPr>
          <a:xfrm>
            <a:off x="593963" y="5127913"/>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4132944" y="4905177"/>
            <a:ext cx="3613227" cy="742454"/>
          </a:xfrm>
          <a:prstGeom prst="rect">
            <a:avLst/>
          </a:prstGeom>
        </p:spPr>
      </p:pic>
      <p:pic>
        <p:nvPicPr>
          <p:cNvPr id="14" name="Image 12" descr="preencoded.png"/>
          <p:cNvPicPr>
            <a:picLocks noChangeAspect="1"/>
          </p:cNvPicPr>
          <p:nvPr/>
        </p:nvPicPr>
        <p:blipFill>
          <a:blip r:embed="rId14"/>
          <a:stretch>
            <a:fillRect/>
          </a:stretch>
        </p:blipFill>
        <p:spPr>
          <a:xfrm>
            <a:off x="4281435" y="5053667"/>
            <a:ext cx="296982" cy="296982"/>
          </a:xfrm>
          <a:prstGeom prst="rect">
            <a:avLst/>
          </a:prstGeom>
        </p:spPr>
      </p:pic>
      <p:pic>
        <p:nvPicPr>
          <p:cNvPr id="15" name="Image 13" descr="preencoded.png"/>
          <p:cNvPicPr>
            <a:picLocks noChangeAspect="1"/>
          </p:cNvPicPr>
          <p:nvPr/>
        </p:nvPicPr>
        <p:blipFill>
          <a:blip r:embed="rId15"/>
          <a:stretch>
            <a:fillRect/>
          </a:stretch>
        </p:blipFill>
        <p:spPr>
          <a:xfrm>
            <a:off x="4337120" y="5127913"/>
            <a:ext cx="185613" cy="148491"/>
          </a:xfrm>
          <a:prstGeom prst="rect">
            <a:avLst/>
          </a:prstGeom>
        </p:spPr>
      </p:pic>
      <p:pic>
        <p:nvPicPr>
          <p:cNvPr id="16" name="Image 14" descr="preencoded.png"/>
          <p:cNvPicPr>
            <a:picLocks noChangeAspect="1"/>
          </p:cNvPicPr>
          <p:nvPr/>
        </p:nvPicPr>
        <p:blipFill>
          <a:blip r:embed="rId16"/>
          <a:stretch>
            <a:fillRect/>
          </a:stretch>
        </p:blipFill>
        <p:spPr>
          <a:xfrm>
            <a:off x="7894664" y="4905177"/>
            <a:ext cx="3613372" cy="742454"/>
          </a:xfrm>
          <a:prstGeom prst="rect">
            <a:avLst/>
          </a:prstGeom>
        </p:spPr>
      </p:pic>
      <p:pic>
        <p:nvPicPr>
          <p:cNvPr id="17" name="Image 15" descr="preencoded.png"/>
          <p:cNvPicPr>
            <a:picLocks noChangeAspect="1"/>
          </p:cNvPicPr>
          <p:nvPr/>
        </p:nvPicPr>
        <p:blipFill>
          <a:blip r:embed="rId17"/>
          <a:stretch>
            <a:fillRect/>
          </a:stretch>
        </p:blipFill>
        <p:spPr>
          <a:xfrm>
            <a:off x="8043154" y="5053667"/>
            <a:ext cx="296982" cy="296982"/>
          </a:xfrm>
          <a:prstGeom prst="rect">
            <a:avLst/>
          </a:prstGeom>
        </p:spPr>
      </p:pic>
      <p:pic>
        <p:nvPicPr>
          <p:cNvPr id="18" name="Image 16" descr="preencoded.png"/>
          <p:cNvPicPr>
            <a:picLocks noChangeAspect="1"/>
          </p:cNvPicPr>
          <p:nvPr/>
        </p:nvPicPr>
        <p:blipFill>
          <a:blip r:embed="rId18"/>
          <a:stretch>
            <a:fillRect/>
          </a:stretch>
        </p:blipFill>
        <p:spPr>
          <a:xfrm>
            <a:off x="8098838" y="5127913"/>
            <a:ext cx="185613" cy="148491"/>
          </a:xfrm>
          <a:prstGeom prst="rect">
            <a:avLst/>
          </a:prstGeom>
        </p:spPr>
      </p:pic>
      <p:pic>
        <p:nvPicPr>
          <p:cNvPr id="20" name="Image 18" descr="preencoded.png"/>
          <p:cNvPicPr>
            <a:picLocks noChangeAspect="1"/>
          </p:cNvPicPr>
          <p:nvPr/>
        </p:nvPicPr>
        <p:blipFill>
          <a:blip r:embed="rId19"/>
          <a:stretch>
            <a:fillRect/>
          </a:stretch>
        </p:blipFill>
        <p:spPr>
          <a:xfrm>
            <a:off x="7820563" y="6362243"/>
            <a:ext cx="3761718" cy="55684"/>
          </a:xfrm>
          <a:prstGeom prst="rect">
            <a:avLst/>
          </a:prstGeom>
        </p:spPr>
      </p:pic>
      <p:pic>
        <p:nvPicPr>
          <p:cNvPr id="21" name="Image 19" descr="preencoded.png"/>
          <p:cNvPicPr>
            <a:picLocks noChangeAspect="1"/>
          </p:cNvPicPr>
          <p:nvPr/>
        </p:nvPicPr>
        <p:blipFill>
          <a:blip r:embed="rId20"/>
          <a:stretch>
            <a:fillRect/>
          </a:stretch>
        </p:blipFill>
        <p:spPr>
          <a:xfrm>
            <a:off x="7820564" y="6362243"/>
            <a:ext cx="470124" cy="55684"/>
          </a:xfrm>
          <a:prstGeom prst="rect">
            <a:avLst/>
          </a:prstGeom>
        </p:spPr>
      </p:pic>
      <p:sp>
        <p:nvSpPr>
          <p:cNvPr id="22"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24" name="Text 2"/>
          <p:cNvSpPr/>
          <p:nvPr/>
        </p:nvSpPr>
        <p:spPr>
          <a:xfrm>
            <a:off x="371227" y="1081539"/>
            <a:ext cx="13364170"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of the following statements accurately describes a characteristic of IAM user groups?</a:t>
            </a:r>
            <a:endParaRPr lang="en-US" sz="1754" dirty="0"/>
          </a:p>
        </p:txBody>
      </p:sp>
      <p:sp>
        <p:nvSpPr>
          <p:cNvPr id="25" name="Text 3"/>
          <p:cNvSpPr/>
          <p:nvPr/>
        </p:nvSpPr>
        <p:spPr>
          <a:xfrm>
            <a:off x="680824" y="1786870"/>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D</a:t>
            </a:r>
            <a:endParaRPr lang="en-US" sz="1169" dirty="0"/>
          </a:p>
        </p:txBody>
      </p:sp>
      <p:sp>
        <p:nvSpPr>
          <p:cNvPr id="26" name="Text 4"/>
          <p:cNvSpPr/>
          <p:nvPr/>
        </p:nvSpPr>
        <p:spPr>
          <a:xfrm>
            <a:off x="1076558" y="1823993"/>
            <a:ext cx="1104823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Correct Answer:</a:t>
            </a:r>
            <a:r>
              <a:rPr lang="en-US" sz="1754" dirty="0">
                <a:solidFill>
                  <a:srgbClr val="1F2937"/>
                </a:solidFill>
                <a:latin typeface="ui-sans-serif" pitchFamily="34" charset="0"/>
                <a:ea typeface="ui-sans-serif" pitchFamily="34" charset="-122"/>
                <a:cs typeface="ui-sans-serif" pitchFamily="34" charset="-120"/>
              </a:rPr>
              <a:t> IAM user groups cannot be nested; they can only contain users.</a:t>
            </a:r>
            <a:endParaRPr lang="en-US" sz="1754" dirty="0"/>
          </a:p>
        </p:txBody>
      </p:sp>
      <p:sp>
        <p:nvSpPr>
          <p:cNvPr id="27" name="Text 5"/>
          <p:cNvSpPr/>
          <p:nvPr/>
        </p:nvSpPr>
        <p:spPr>
          <a:xfrm>
            <a:off x="807418" y="2863429"/>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8" name="Text 6"/>
          <p:cNvSpPr/>
          <p:nvPr/>
        </p:nvSpPr>
        <p:spPr>
          <a:xfrm>
            <a:off x="593963" y="3234656"/>
            <a:ext cx="10691336" cy="814379"/>
          </a:xfrm>
          <a:prstGeom prst="rect">
            <a:avLst/>
          </a:prstGeom>
          <a:noFill/>
          <a:ln/>
        </p:spPr>
        <p:txBody>
          <a:bodyPr vert="horz" wrap="square" lIns="0" tIns="0" rIns="0" bIns="0" rtlCol="0" anchor="t"/>
          <a:lstStyle/>
          <a:p>
            <a:pPr>
              <a:lnSpc>
                <a:spcPts val="2138"/>
              </a:lnSpc>
            </a:pPr>
            <a:r>
              <a:rPr lang="en-US" sz="1315" dirty="0">
                <a:solidFill>
                  <a:srgbClr val="374151"/>
                </a:solidFill>
                <a:latin typeface="ui-sans-serif" pitchFamily="34" charset="0"/>
                <a:ea typeface="ui-sans-serif" pitchFamily="34" charset="-122"/>
                <a:cs typeface="ui-sans-serif" pitchFamily="34" charset="-120"/>
              </a:rPr>
              <a:t>IAM user groups have specific characteristics. One important characteristic is that user groups cannot be nested; they can only contain users, not other IAM groups. Additionally, a user can belong to multiple user groups, and there is no default user group that automatically includes all users in the AWS account.</a:t>
            </a:r>
            <a:endParaRPr lang="en-US" sz="1315" dirty="0"/>
          </a:p>
        </p:txBody>
      </p:sp>
      <p:sp>
        <p:nvSpPr>
          <p:cNvPr id="29" name="Text 7"/>
          <p:cNvSpPr/>
          <p:nvPr/>
        </p:nvSpPr>
        <p:spPr>
          <a:xfrm>
            <a:off x="928067" y="5053668"/>
            <a:ext cx="2907896"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User groups cannot contain other user groups</a:t>
            </a:r>
            <a:endParaRPr lang="en-US" sz="1169" dirty="0"/>
          </a:p>
        </p:txBody>
      </p:sp>
      <p:sp>
        <p:nvSpPr>
          <p:cNvPr id="30" name="Text 8"/>
          <p:cNvSpPr/>
          <p:nvPr/>
        </p:nvSpPr>
        <p:spPr>
          <a:xfrm>
            <a:off x="4689785" y="5053668"/>
            <a:ext cx="322654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Users can belong to multiple groups</a:t>
            </a:r>
            <a:endParaRPr lang="en-US" sz="1169" dirty="0"/>
          </a:p>
        </p:txBody>
      </p:sp>
      <p:sp>
        <p:nvSpPr>
          <p:cNvPr id="31" name="Text 9"/>
          <p:cNvSpPr/>
          <p:nvPr/>
        </p:nvSpPr>
        <p:spPr>
          <a:xfrm>
            <a:off x="8451504" y="5053668"/>
            <a:ext cx="251900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No default user group exists</a:t>
            </a:r>
            <a:endParaRPr lang="en-US" sz="1169" dirty="0"/>
          </a:p>
        </p:txBody>
      </p:sp>
      <p:sp>
        <p:nvSpPr>
          <p:cNvPr id="32" name="Text 10"/>
          <p:cNvSpPr/>
          <p:nvPr/>
        </p:nvSpPr>
        <p:spPr>
          <a:xfrm>
            <a:off x="467949" y="6167349"/>
            <a:ext cx="445472" cy="445472"/>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4009251" y="1712625"/>
            <a:ext cx="890945" cy="890945"/>
          </a:xfrm>
          <a:prstGeom prst="rect">
            <a:avLst/>
          </a:prstGeom>
        </p:spPr>
      </p:pic>
      <p:pic>
        <p:nvPicPr>
          <p:cNvPr id="7" name="Image 5" descr="preencoded.png"/>
          <p:cNvPicPr>
            <a:picLocks noChangeAspect="1"/>
          </p:cNvPicPr>
          <p:nvPr/>
        </p:nvPicPr>
        <p:blipFill>
          <a:blip r:embed="rId7"/>
          <a:stretch>
            <a:fillRect/>
          </a:stretch>
        </p:blipFill>
        <p:spPr>
          <a:xfrm>
            <a:off x="4306232" y="1972484"/>
            <a:ext cx="296982" cy="371227"/>
          </a:xfrm>
          <a:prstGeom prst="rect">
            <a:avLst/>
          </a:prstGeom>
        </p:spPr>
      </p:pic>
      <p:pic>
        <p:nvPicPr>
          <p:cNvPr id="8" name="Image 6" descr="preencoded.png"/>
          <p:cNvPicPr>
            <a:picLocks noChangeAspect="1"/>
          </p:cNvPicPr>
          <p:nvPr/>
        </p:nvPicPr>
        <p:blipFill>
          <a:blip r:embed="rId8"/>
          <a:stretch>
            <a:fillRect/>
          </a:stretch>
        </p:blipFill>
        <p:spPr>
          <a:xfrm>
            <a:off x="5494159" y="1712625"/>
            <a:ext cx="890945" cy="890945"/>
          </a:xfrm>
          <a:prstGeom prst="rect">
            <a:avLst/>
          </a:prstGeom>
        </p:spPr>
      </p:pic>
      <p:pic>
        <p:nvPicPr>
          <p:cNvPr id="9" name="Image 7" descr="preencoded.png"/>
          <p:cNvPicPr>
            <a:picLocks noChangeAspect="1"/>
          </p:cNvPicPr>
          <p:nvPr/>
        </p:nvPicPr>
        <p:blipFill>
          <a:blip r:embed="rId9"/>
          <a:stretch>
            <a:fillRect/>
          </a:stretch>
        </p:blipFill>
        <p:spPr>
          <a:xfrm>
            <a:off x="5730817" y="1972484"/>
            <a:ext cx="417630" cy="371227"/>
          </a:xfrm>
          <a:prstGeom prst="rect">
            <a:avLst/>
          </a:prstGeom>
        </p:spPr>
      </p:pic>
      <p:pic>
        <p:nvPicPr>
          <p:cNvPr id="10" name="Image 8" descr="preencoded.png"/>
          <p:cNvPicPr>
            <a:picLocks noChangeAspect="1"/>
          </p:cNvPicPr>
          <p:nvPr/>
        </p:nvPicPr>
        <p:blipFill>
          <a:blip r:embed="rId10"/>
          <a:stretch>
            <a:fillRect/>
          </a:stretch>
        </p:blipFill>
        <p:spPr>
          <a:xfrm>
            <a:off x="6979066" y="1712625"/>
            <a:ext cx="890945" cy="890945"/>
          </a:xfrm>
          <a:prstGeom prst="rect">
            <a:avLst/>
          </a:prstGeom>
        </p:spPr>
      </p:pic>
      <p:pic>
        <p:nvPicPr>
          <p:cNvPr id="11" name="Image 9" descr="preencoded.png"/>
          <p:cNvPicPr>
            <a:picLocks noChangeAspect="1"/>
          </p:cNvPicPr>
          <p:nvPr/>
        </p:nvPicPr>
        <p:blipFill>
          <a:blip r:embed="rId11"/>
          <a:stretch>
            <a:fillRect/>
          </a:stretch>
        </p:blipFill>
        <p:spPr>
          <a:xfrm>
            <a:off x="7215725" y="1972484"/>
            <a:ext cx="417630" cy="371227"/>
          </a:xfrm>
          <a:prstGeom prst="rect">
            <a:avLst/>
          </a:prstGeom>
        </p:spPr>
      </p:pic>
      <p:pic>
        <p:nvPicPr>
          <p:cNvPr id="12" name="Image 10" descr="preencoded.png"/>
          <p:cNvPicPr>
            <a:picLocks noChangeAspect="1"/>
          </p:cNvPicPr>
          <p:nvPr/>
        </p:nvPicPr>
        <p:blipFill>
          <a:blip r:embed="rId12"/>
          <a:stretch>
            <a:fillRect/>
          </a:stretch>
        </p:blipFill>
        <p:spPr>
          <a:xfrm>
            <a:off x="371227" y="2826306"/>
            <a:ext cx="5457036" cy="816699"/>
          </a:xfrm>
          <a:prstGeom prst="rect">
            <a:avLst/>
          </a:prstGeom>
        </p:spPr>
      </p:pic>
      <p:pic>
        <p:nvPicPr>
          <p:cNvPr id="13" name="Image 11" descr="preencoded.png"/>
          <p:cNvPicPr>
            <a:picLocks noChangeAspect="1"/>
          </p:cNvPicPr>
          <p:nvPr/>
        </p:nvPicPr>
        <p:blipFill>
          <a:blip r:embed="rId13"/>
          <a:stretch>
            <a:fillRect/>
          </a:stretch>
        </p:blipFill>
        <p:spPr>
          <a:xfrm>
            <a:off x="519717" y="2974797"/>
            <a:ext cx="371227" cy="371227"/>
          </a:xfrm>
          <a:prstGeom prst="rect">
            <a:avLst/>
          </a:prstGeom>
        </p:spPr>
      </p:pic>
      <p:pic>
        <p:nvPicPr>
          <p:cNvPr id="14" name="Image 12" descr="preencoded.png"/>
          <p:cNvPicPr>
            <a:picLocks noChangeAspect="1"/>
          </p:cNvPicPr>
          <p:nvPr/>
        </p:nvPicPr>
        <p:blipFill>
          <a:blip r:embed="rId12"/>
          <a:stretch>
            <a:fillRect/>
          </a:stretch>
        </p:blipFill>
        <p:spPr>
          <a:xfrm>
            <a:off x="6050999" y="2826306"/>
            <a:ext cx="5457036" cy="816699"/>
          </a:xfrm>
          <a:prstGeom prst="rect">
            <a:avLst/>
          </a:prstGeom>
        </p:spPr>
      </p:pic>
      <p:pic>
        <p:nvPicPr>
          <p:cNvPr id="15" name="Image 13" descr="preencoded.png"/>
          <p:cNvPicPr>
            <a:picLocks noChangeAspect="1"/>
          </p:cNvPicPr>
          <p:nvPr/>
        </p:nvPicPr>
        <p:blipFill>
          <a:blip r:embed="rId14"/>
          <a:stretch>
            <a:fillRect/>
          </a:stretch>
        </p:blipFill>
        <p:spPr>
          <a:xfrm>
            <a:off x="6199490" y="2974797"/>
            <a:ext cx="371227" cy="371227"/>
          </a:xfrm>
          <a:prstGeom prst="rect">
            <a:avLst/>
          </a:prstGeom>
        </p:spPr>
      </p:pic>
      <p:pic>
        <p:nvPicPr>
          <p:cNvPr id="16" name="Image 14" descr="preencoded.png"/>
          <p:cNvPicPr>
            <a:picLocks noChangeAspect="1"/>
          </p:cNvPicPr>
          <p:nvPr/>
        </p:nvPicPr>
        <p:blipFill>
          <a:blip r:embed="rId12"/>
          <a:stretch>
            <a:fillRect/>
          </a:stretch>
        </p:blipFill>
        <p:spPr>
          <a:xfrm>
            <a:off x="371227" y="3865741"/>
            <a:ext cx="5457036" cy="816699"/>
          </a:xfrm>
          <a:prstGeom prst="rect">
            <a:avLst/>
          </a:prstGeom>
        </p:spPr>
      </p:pic>
      <p:pic>
        <p:nvPicPr>
          <p:cNvPr id="17" name="Image 15" descr="preencoded.png"/>
          <p:cNvPicPr>
            <a:picLocks noChangeAspect="1"/>
          </p:cNvPicPr>
          <p:nvPr/>
        </p:nvPicPr>
        <p:blipFill>
          <a:blip r:embed="rId15"/>
          <a:stretch>
            <a:fillRect/>
          </a:stretch>
        </p:blipFill>
        <p:spPr>
          <a:xfrm>
            <a:off x="519717" y="4014232"/>
            <a:ext cx="371227" cy="371227"/>
          </a:xfrm>
          <a:prstGeom prst="rect">
            <a:avLst/>
          </a:prstGeom>
        </p:spPr>
      </p:pic>
      <p:pic>
        <p:nvPicPr>
          <p:cNvPr id="18" name="Image 16" descr="preencoded.png"/>
          <p:cNvPicPr>
            <a:picLocks noChangeAspect="1"/>
          </p:cNvPicPr>
          <p:nvPr/>
        </p:nvPicPr>
        <p:blipFill>
          <a:blip r:embed="rId12"/>
          <a:stretch>
            <a:fillRect/>
          </a:stretch>
        </p:blipFill>
        <p:spPr>
          <a:xfrm>
            <a:off x="6050999" y="3865741"/>
            <a:ext cx="5457036" cy="816699"/>
          </a:xfrm>
          <a:prstGeom prst="rect">
            <a:avLst/>
          </a:prstGeom>
        </p:spPr>
      </p:pic>
      <p:pic>
        <p:nvPicPr>
          <p:cNvPr id="19" name="Image 17" descr="preencoded.png"/>
          <p:cNvPicPr>
            <a:picLocks noChangeAspect="1"/>
          </p:cNvPicPr>
          <p:nvPr/>
        </p:nvPicPr>
        <p:blipFill>
          <a:blip r:embed="rId16"/>
          <a:stretch>
            <a:fillRect/>
          </a:stretch>
        </p:blipFill>
        <p:spPr>
          <a:xfrm>
            <a:off x="6199490" y="4014232"/>
            <a:ext cx="371227" cy="371227"/>
          </a:xfrm>
          <a:prstGeom prst="rect">
            <a:avLst/>
          </a:prstGeom>
        </p:spPr>
      </p:pic>
      <p:pic>
        <p:nvPicPr>
          <p:cNvPr id="20" name="Image 18" descr="preencoded.png"/>
          <p:cNvPicPr>
            <a:picLocks noChangeAspect="1"/>
          </p:cNvPicPr>
          <p:nvPr/>
        </p:nvPicPr>
        <p:blipFill>
          <a:blip r:embed="rId17"/>
          <a:stretch>
            <a:fillRect/>
          </a:stretch>
        </p:blipFill>
        <p:spPr>
          <a:xfrm>
            <a:off x="-1" y="6018858"/>
            <a:ext cx="11879263" cy="742454"/>
          </a:xfrm>
          <a:prstGeom prst="rect">
            <a:avLst/>
          </a:prstGeom>
        </p:spPr>
      </p:pic>
      <p:pic>
        <p:nvPicPr>
          <p:cNvPr id="21" name="Image 19" descr="preencoded.png"/>
          <p:cNvPicPr>
            <a:picLocks noChangeAspect="1"/>
          </p:cNvPicPr>
          <p:nvPr/>
        </p:nvPicPr>
        <p:blipFill>
          <a:blip r:embed="rId18"/>
          <a:stretch>
            <a:fillRect/>
          </a:stretch>
        </p:blipFill>
        <p:spPr>
          <a:xfrm>
            <a:off x="7820563" y="6362243"/>
            <a:ext cx="3761718" cy="55684"/>
          </a:xfrm>
          <a:prstGeom prst="rect">
            <a:avLst/>
          </a:prstGeom>
        </p:spPr>
      </p:pic>
      <p:pic>
        <p:nvPicPr>
          <p:cNvPr id="22" name="Image 20" descr="preencoded.png"/>
          <p:cNvPicPr>
            <a:picLocks noChangeAspect="1"/>
          </p:cNvPicPr>
          <p:nvPr/>
        </p:nvPicPr>
        <p:blipFill>
          <a:blip r:embed="rId19"/>
          <a:stretch>
            <a:fillRect/>
          </a:stretch>
        </p:blipFill>
        <p:spPr>
          <a:xfrm>
            <a:off x="7820563" y="6362243"/>
            <a:ext cx="705186" cy="55684"/>
          </a:xfrm>
          <a:prstGeom prst="rect">
            <a:avLst/>
          </a:prstGeom>
        </p:spPr>
      </p:pic>
      <p:sp>
        <p:nvSpPr>
          <p:cNvPr id="23"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5"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How do IAM users typically associate with IAM groups to inherit permissions?</a:t>
            </a:r>
            <a:endParaRPr lang="en-US" sz="2192" dirty="0"/>
          </a:p>
        </p:txBody>
      </p:sp>
      <p:sp>
        <p:nvSpPr>
          <p:cNvPr id="26" name="Text 3"/>
          <p:cNvSpPr/>
          <p:nvPr/>
        </p:nvSpPr>
        <p:spPr>
          <a:xfrm>
            <a:off x="647762" y="2974797"/>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7" name="Text 4"/>
          <p:cNvSpPr/>
          <p:nvPr/>
        </p:nvSpPr>
        <p:spPr>
          <a:xfrm>
            <a:off x="1039435" y="2974797"/>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An IAM user can only be a member of a single IAM group at any given time.</a:t>
            </a:r>
            <a:endParaRPr lang="en-US" sz="1461" dirty="0"/>
          </a:p>
        </p:txBody>
      </p:sp>
      <p:sp>
        <p:nvSpPr>
          <p:cNvPr id="28" name="Text 5"/>
          <p:cNvSpPr/>
          <p:nvPr/>
        </p:nvSpPr>
        <p:spPr>
          <a:xfrm>
            <a:off x="6328404" y="2974797"/>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9" name="Text 6"/>
          <p:cNvSpPr/>
          <p:nvPr/>
        </p:nvSpPr>
        <p:spPr>
          <a:xfrm>
            <a:off x="6719208" y="2974797"/>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Users are automatically assigned to relevant groups based on their job role.</a:t>
            </a:r>
            <a:endParaRPr lang="en-US" sz="1461" dirty="0"/>
          </a:p>
        </p:txBody>
      </p:sp>
      <p:sp>
        <p:nvSpPr>
          <p:cNvPr id="30" name="Text 7"/>
          <p:cNvSpPr/>
          <p:nvPr/>
        </p:nvSpPr>
        <p:spPr>
          <a:xfrm>
            <a:off x="650807" y="401423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1" name="Text 8"/>
          <p:cNvSpPr/>
          <p:nvPr/>
        </p:nvSpPr>
        <p:spPr>
          <a:xfrm>
            <a:off x="1039435" y="4014232"/>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An IAM user can belong to multiple IAM groups, inheriting permissions from all of them.</a:t>
            </a:r>
            <a:endParaRPr lang="en-US" sz="1461" dirty="0"/>
          </a:p>
        </p:txBody>
      </p:sp>
      <p:sp>
        <p:nvSpPr>
          <p:cNvPr id="32" name="Text 9"/>
          <p:cNvSpPr/>
          <p:nvPr/>
        </p:nvSpPr>
        <p:spPr>
          <a:xfrm>
            <a:off x="6323474" y="401423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3" name="Text 10"/>
          <p:cNvSpPr/>
          <p:nvPr/>
        </p:nvSpPr>
        <p:spPr>
          <a:xfrm>
            <a:off x="6719208" y="4014232"/>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users directly attach policies to groups they wish to join.</a:t>
            </a:r>
            <a:endParaRPr lang="en-US" sz="1461" dirty="0"/>
          </a:p>
        </p:txBody>
      </p:sp>
      <p:sp>
        <p:nvSpPr>
          <p:cNvPr id="34" name="Text 11"/>
          <p:cNvSpPr/>
          <p:nvPr/>
        </p:nvSpPr>
        <p:spPr>
          <a:xfrm>
            <a:off x="467949" y="6167349"/>
            <a:ext cx="445472" cy="445472"/>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164680"/>
          </a:xfrm>
          <a:prstGeom prst="rect">
            <a:avLst/>
          </a:prstGeom>
        </p:spPr>
      </p:pic>
      <p:pic>
        <p:nvPicPr>
          <p:cNvPr id="8" name="Image 6" descr="preencoded.png"/>
          <p:cNvPicPr>
            <a:picLocks noChangeAspect="1"/>
          </p:cNvPicPr>
          <p:nvPr/>
        </p:nvPicPr>
        <p:blipFill>
          <a:blip r:embed="rId4"/>
          <a:stretch>
            <a:fillRect/>
          </a:stretch>
        </p:blipFill>
        <p:spPr>
          <a:xfrm>
            <a:off x="371227" y="1935361"/>
            <a:ext cx="11136809" cy="890945"/>
          </a:xfrm>
          <a:prstGeom prst="rect">
            <a:avLst/>
          </a:prstGeom>
        </p:spPr>
      </p:pic>
      <p:pic>
        <p:nvPicPr>
          <p:cNvPr id="9" name="Image 7" descr="preencoded.png"/>
          <p:cNvPicPr>
            <a:picLocks noChangeAspect="1"/>
          </p:cNvPicPr>
          <p:nvPr/>
        </p:nvPicPr>
        <p:blipFill>
          <a:blip r:embed="rId5"/>
          <a:stretch>
            <a:fillRect/>
          </a:stretch>
        </p:blipFill>
        <p:spPr>
          <a:xfrm>
            <a:off x="584682" y="2120975"/>
            <a:ext cx="445472" cy="445472"/>
          </a:xfrm>
          <a:prstGeom prst="rect">
            <a:avLst/>
          </a:prstGeom>
        </p:spPr>
      </p:pic>
      <p:pic>
        <p:nvPicPr>
          <p:cNvPr id="10" name="Image 8" descr="preencoded.png"/>
          <p:cNvPicPr>
            <a:picLocks noChangeAspect="1"/>
          </p:cNvPicPr>
          <p:nvPr/>
        </p:nvPicPr>
        <p:blipFill>
          <a:blip r:embed="rId6"/>
          <a:stretch>
            <a:fillRect/>
          </a:stretch>
        </p:blipFill>
        <p:spPr>
          <a:xfrm>
            <a:off x="371227" y="3049042"/>
            <a:ext cx="11136809" cy="2264484"/>
          </a:xfrm>
          <a:prstGeom prst="rect">
            <a:avLst/>
          </a:prstGeom>
        </p:spPr>
      </p:pic>
      <p:pic>
        <p:nvPicPr>
          <p:cNvPr id="11" name="Image 9" descr="preencoded.png"/>
          <p:cNvPicPr>
            <a:picLocks noChangeAspect="1"/>
          </p:cNvPicPr>
          <p:nvPr/>
        </p:nvPicPr>
        <p:blipFill>
          <a:blip r:embed="rId7"/>
          <a:stretch>
            <a:fillRect/>
          </a:stretch>
        </p:blipFill>
        <p:spPr>
          <a:xfrm>
            <a:off x="593963" y="3308901"/>
            <a:ext cx="139210" cy="185613"/>
          </a:xfrm>
          <a:prstGeom prst="rect">
            <a:avLst/>
          </a:prstGeom>
        </p:spPr>
      </p:pic>
      <p:pic>
        <p:nvPicPr>
          <p:cNvPr id="12" name="Image 10" descr="preencoded.png"/>
          <p:cNvPicPr>
            <a:picLocks noChangeAspect="1"/>
          </p:cNvPicPr>
          <p:nvPr/>
        </p:nvPicPr>
        <p:blipFill>
          <a:blip r:embed="rId8"/>
          <a:stretch>
            <a:fillRect/>
          </a:stretch>
        </p:blipFill>
        <p:spPr>
          <a:xfrm>
            <a:off x="593963" y="4756686"/>
            <a:ext cx="148491" cy="148491"/>
          </a:xfrm>
          <a:prstGeom prst="rect">
            <a:avLst/>
          </a:prstGeom>
        </p:spPr>
      </p:pic>
      <p:pic>
        <p:nvPicPr>
          <p:cNvPr id="13" name="Image 11" descr="preencoded.png"/>
          <p:cNvPicPr>
            <a:picLocks noChangeAspect="1"/>
          </p:cNvPicPr>
          <p:nvPr/>
        </p:nvPicPr>
        <p:blipFill>
          <a:blip r:embed="rId9"/>
          <a:stretch>
            <a:fillRect/>
          </a:stretch>
        </p:blipFill>
        <p:spPr>
          <a:xfrm>
            <a:off x="1358604" y="5536263"/>
            <a:ext cx="593963" cy="593963"/>
          </a:xfrm>
          <a:prstGeom prst="rect">
            <a:avLst/>
          </a:prstGeom>
        </p:spPr>
      </p:pic>
      <p:pic>
        <p:nvPicPr>
          <p:cNvPr id="14" name="Image 12" descr="preencoded.png"/>
          <p:cNvPicPr>
            <a:picLocks noChangeAspect="1"/>
          </p:cNvPicPr>
          <p:nvPr/>
        </p:nvPicPr>
        <p:blipFill>
          <a:blip r:embed="rId10"/>
          <a:stretch>
            <a:fillRect/>
          </a:stretch>
        </p:blipFill>
        <p:spPr>
          <a:xfrm>
            <a:off x="1558138" y="5684753"/>
            <a:ext cx="194894" cy="296982"/>
          </a:xfrm>
          <a:prstGeom prst="rect">
            <a:avLst/>
          </a:prstGeom>
        </p:spPr>
      </p:pic>
      <p:pic>
        <p:nvPicPr>
          <p:cNvPr id="15" name="Image 13" descr="preencoded.png"/>
          <p:cNvPicPr>
            <a:picLocks noChangeAspect="1"/>
          </p:cNvPicPr>
          <p:nvPr/>
        </p:nvPicPr>
        <p:blipFill>
          <a:blip r:embed="rId11"/>
          <a:stretch>
            <a:fillRect/>
          </a:stretch>
        </p:blipFill>
        <p:spPr>
          <a:xfrm>
            <a:off x="3577119" y="5573385"/>
            <a:ext cx="519718" cy="519718"/>
          </a:xfrm>
          <a:prstGeom prst="rect">
            <a:avLst/>
          </a:prstGeom>
        </p:spPr>
      </p:pic>
      <p:pic>
        <p:nvPicPr>
          <p:cNvPr id="16" name="Image 14" descr="preencoded.png"/>
          <p:cNvPicPr>
            <a:picLocks noChangeAspect="1"/>
          </p:cNvPicPr>
          <p:nvPr/>
        </p:nvPicPr>
        <p:blipFill>
          <a:blip r:embed="rId12"/>
          <a:stretch>
            <a:fillRect/>
          </a:stretch>
        </p:blipFill>
        <p:spPr>
          <a:xfrm>
            <a:off x="3720971" y="5703315"/>
            <a:ext cx="232017" cy="259859"/>
          </a:xfrm>
          <a:prstGeom prst="rect">
            <a:avLst/>
          </a:prstGeom>
        </p:spPr>
      </p:pic>
      <p:pic>
        <p:nvPicPr>
          <p:cNvPr id="17" name="Image 15" descr="preencoded.png"/>
          <p:cNvPicPr>
            <a:picLocks noChangeAspect="1"/>
          </p:cNvPicPr>
          <p:nvPr/>
        </p:nvPicPr>
        <p:blipFill>
          <a:blip r:embed="rId13"/>
          <a:stretch>
            <a:fillRect/>
          </a:stretch>
        </p:blipFill>
        <p:spPr>
          <a:xfrm>
            <a:off x="4171082" y="5573385"/>
            <a:ext cx="519718" cy="519718"/>
          </a:xfrm>
          <a:prstGeom prst="rect">
            <a:avLst/>
          </a:prstGeom>
        </p:spPr>
      </p:pic>
      <p:pic>
        <p:nvPicPr>
          <p:cNvPr id="18" name="Image 16" descr="preencoded.png"/>
          <p:cNvPicPr>
            <a:picLocks noChangeAspect="1"/>
          </p:cNvPicPr>
          <p:nvPr/>
        </p:nvPicPr>
        <p:blipFill>
          <a:blip r:embed="rId14"/>
          <a:stretch>
            <a:fillRect/>
          </a:stretch>
        </p:blipFill>
        <p:spPr>
          <a:xfrm>
            <a:off x="4314934" y="5703315"/>
            <a:ext cx="232017" cy="259859"/>
          </a:xfrm>
          <a:prstGeom prst="rect">
            <a:avLst/>
          </a:prstGeom>
        </p:spPr>
      </p:pic>
      <p:pic>
        <p:nvPicPr>
          <p:cNvPr id="19" name="Image 17" descr="preencoded.png"/>
          <p:cNvPicPr>
            <a:picLocks noChangeAspect="1"/>
          </p:cNvPicPr>
          <p:nvPr/>
        </p:nvPicPr>
        <p:blipFill>
          <a:blip r:embed="rId13"/>
          <a:stretch>
            <a:fillRect/>
          </a:stretch>
        </p:blipFill>
        <p:spPr>
          <a:xfrm>
            <a:off x="4765045" y="5573385"/>
            <a:ext cx="519718" cy="519718"/>
          </a:xfrm>
          <a:prstGeom prst="rect">
            <a:avLst/>
          </a:prstGeom>
        </p:spPr>
      </p:pic>
      <p:pic>
        <p:nvPicPr>
          <p:cNvPr id="20" name="Image 18" descr="preencoded.png"/>
          <p:cNvPicPr>
            <a:picLocks noChangeAspect="1"/>
          </p:cNvPicPr>
          <p:nvPr/>
        </p:nvPicPr>
        <p:blipFill>
          <a:blip r:embed="rId15"/>
          <a:stretch>
            <a:fillRect/>
          </a:stretch>
        </p:blipFill>
        <p:spPr>
          <a:xfrm>
            <a:off x="4908897" y="5703315"/>
            <a:ext cx="232017" cy="259859"/>
          </a:xfrm>
          <a:prstGeom prst="rect">
            <a:avLst/>
          </a:prstGeom>
        </p:spPr>
      </p:pic>
      <p:pic>
        <p:nvPicPr>
          <p:cNvPr id="21" name="Image 19" descr="preencoded.png"/>
          <p:cNvPicPr>
            <a:picLocks noChangeAspect="1"/>
          </p:cNvPicPr>
          <p:nvPr/>
        </p:nvPicPr>
        <p:blipFill>
          <a:blip r:embed="rId16"/>
          <a:stretch>
            <a:fillRect/>
          </a:stretch>
        </p:blipFill>
        <p:spPr>
          <a:xfrm>
            <a:off x="8813014" y="5573385"/>
            <a:ext cx="519718" cy="519718"/>
          </a:xfrm>
          <a:prstGeom prst="rect">
            <a:avLst/>
          </a:prstGeom>
        </p:spPr>
      </p:pic>
      <p:pic>
        <p:nvPicPr>
          <p:cNvPr id="22" name="Image 20" descr="preencoded.png"/>
          <p:cNvPicPr>
            <a:picLocks noChangeAspect="1"/>
          </p:cNvPicPr>
          <p:nvPr/>
        </p:nvPicPr>
        <p:blipFill>
          <a:blip r:embed="rId17"/>
          <a:stretch>
            <a:fillRect/>
          </a:stretch>
        </p:blipFill>
        <p:spPr>
          <a:xfrm>
            <a:off x="8980067" y="5703315"/>
            <a:ext cx="185613" cy="259859"/>
          </a:xfrm>
          <a:prstGeom prst="rect">
            <a:avLst/>
          </a:prstGeom>
        </p:spPr>
      </p:pic>
      <p:pic>
        <p:nvPicPr>
          <p:cNvPr id="23" name="Image 21" descr="preencoded.png"/>
          <p:cNvPicPr>
            <a:picLocks noChangeAspect="1"/>
          </p:cNvPicPr>
          <p:nvPr/>
        </p:nvPicPr>
        <p:blipFill>
          <a:blip r:embed="rId18"/>
          <a:stretch>
            <a:fillRect/>
          </a:stretch>
        </p:blipFill>
        <p:spPr>
          <a:xfrm>
            <a:off x="9406977" y="5573385"/>
            <a:ext cx="519718" cy="519718"/>
          </a:xfrm>
          <a:prstGeom prst="rect">
            <a:avLst/>
          </a:prstGeom>
        </p:spPr>
      </p:pic>
      <p:pic>
        <p:nvPicPr>
          <p:cNvPr id="24" name="Image 22" descr="preencoded.png"/>
          <p:cNvPicPr>
            <a:picLocks noChangeAspect="1"/>
          </p:cNvPicPr>
          <p:nvPr/>
        </p:nvPicPr>
        <p:blipFill>
          <a:blip r:embed="rId19"/>
          <a:stretch>
            <a:fillRect/>
          </a:stretch>
        </p:blipFill>
        <p:spPr>
          <a:xfrm>
            <a:off x="9574030" y="5703315"/>
            <a:ext cx="185613" cy="259859"/>
          </a:xfrm>
          <a:prstGeom prst="rect">
            <a:avLst/>
          </a:prstGeom>
        </p:spPr>
      </p:pic>
      <p:pic>
        <p:nvPicPr>
          <p:cNvPr id="25" name="Image 23" descr="preencoded.png"/>
          <p:cNvPicPr>
            <a:picLocks noChangeAspect="1"/>
          </p:cNvPicPr>
          <p:nvPr/>
        </p:nvPicPr>
        <p:blipFill>
          <a:blip r:embed="rId20"/>
          <a:stretch>
            <a:fillRect/>
          </a:stretch>
        </p:blipFill>
        <p:spPr>
          <a:xfrm>
            <a:off x="10000940" y="5573385"/>
            <a:ext cx="519718" cy="519718"/>
          </a:xfrm>
          <a:prstGeom prst="rect">
            <a:avLst/>
          </a:prstGeom>
        </p:spPr>
      </p:pic>
      <p:pic>
        <p:nvPicPr>
          <p:cNvPr id="26" name="Image 24" descr="preencoded.png"/>
          <p:cNvPicPr>
            <a:picLocks noChangeAspect="1"/>
          </p:cNvPicPr>
          <p:nvPr/>
        </p:nvPicPr>
        <p:blipFill>
          <a:blip r:embed="rId21"/>
          <a:stretch>
            <a:fillRect/>
          </a:stretch>
        </p:blipFill>
        <p:spPr>
          <a:xfrm>
            <a:off x="10167993" y="5703315"/>
            <a:ext cx="185613" cy="259859"/>
          </a:xfrm>
          <a:prstGeom prst="rect">
            <a:avLst/>
          </a:prstGeom>
        </p:spPr>
      </p:pic>
      <p:pic>
        <p:nvPicPr>
          <p:cNvPr id="28" name="Image 26" descr="preencoded.png"/>
          <p:cNvPicPr>
            <a:picLocks noChangeAspect="1"/>
          </p:cNvPicPr>
          <p:nvPr/>
        </p:nvPicPr>
        <p:blipFill>
          <a:blip r:embed="rId22"/>
          <a:stretch>
            <a:fillRect/>
          </a:stretch>
        </p:blipFill>
        <p:spPr>
          <a:xfrm>
            <a:off x="7820563" y="6924064"/>
            <a:ext cx="3761718" cy="55684"/>
          </a:xfrm>
          <a:prstGeom prst="rect">
            <a:avLst/>
          </a:prstGeom>
        </p:spPr>
      </p:pic>
      <p:pic>
        <p:nvPicPr>
          <p:cNvPr id="29" name="Image 27" descr="preencoded.png"/>
          <p:cNvPicPr>
            <a:picLocks noChangeAspect="1"/>
          </p:cNvPicPr>
          <p:nvPr/>
        </p:nvPicPr>
        <p:blipFill>
          <a:blip r:embed="rId23"/>
          <a:stretch>
            <a:fillRect/>
          </a:stretch>
        </p:blipFill>
        <p:spPr>
          <a:xfrm>
            <a:off x="7820563" y="6924064"/>
            <a:ext cx="705186" cy="55684"/>
          </a:xfrm>
          <a:prstGeom prst="rect">
            <a:avLst/>
          </a:prstGeom>
        </p:spPr>
      </p:pic>
      <p:sp>
        <p:nvSpPr>
          <p:cNvPr id="33" name="Text 3"/>
          <p:cNvSpPr/>
          <p:nvPr/>
        </p:nvSpPr>
        <p:spPr>
          <a:xfrm>
            <a:off x="748544" y="2158098"/>
            <a:ext cx="445472" cy="445472"/>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C</a:t>
            </a:r>
            <a:endParaRPr lang="en-US" sz="1461" dirty="0"/>
          </a:p>
        </p:txBody>
      </p:sp>
      <p:sp>
        <p:nvSpPr>
          <p:cNvPr id="34" name="Text 4"/>
          <p:cNvSpPr/>
          <p:nvPr/>
        </p:nvSpPr>
        <p:spPr>
          <a:xfrm>
            <a:off x="1187926" y="2158097"/>
            <a:ext cx="11715227"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An IAM user can belong to multiple IAM groups, inheriting permissions from all of them.</a:t>
            </a:r>
            <a:endParaRPr lang="en-US" sz="1754" dirty="0"/>
          </a:p>
        </p:txBody>
      </p:sp>
      <p:sp>
        <p:nvSpPr>
          <p:cNvPr id="35" name="Text 5"/>
          <p:cNvSpPr/>
          <p:nvPr/>
        </p:nvSpPr>
        <p:spPr>
          <a:xfrm>
            <a:off x="807418" y="3271778"/>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6" name="Text 6"/>
          <p:cNvSpPr/>
          <p:nvPr/>
        </p:nvSpPr>
        <p:spPr>
          <a:xfrm>
            <a:off x="593963" y="3643005"/>
            <a:ext cx="10691336"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key feature of IAM user groups is their flexibility in user membership. A user can belong to multiple user groups. When a user is a member of several groups, they inherit the combined permissions from all the identity-based policies attached to those groups.</a:t>
            </a:r>
            <a:endParaRPr lang="en-US" sz="1315" dirty="0"/>
          </a:p>
        </p:txBody>
      </p:sp>
      <p:sp>
        <p:nvSpPr>
          <p:cNvPr id="37" name="Text 7"/>
          <p:cNvSpPr/>
          <p:nvPr/>
        </p:nvSpPr>
        <p:spPr>
          <a:xfrm>
            <a:off x="816699" y="4682441"/>
            <a:ext cx="10468600"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This flexibility allows for granular permission management and reduces the complexity of managing permissions for individual users.</a:t>
            </a:r>
            <a:endParaRPr lang="en-US" sz="1315" dirty="0"/>
          </a:p>
        </p:txBody>
      </p:sp>
      <p:sp>
        <p:nvSpPr>
          <p:cNvPr id="38" name="Text 8"/>
          <p:cNvSpPr/>
          <p:nvPr/>
        </p:nvSpPr>
        <p:spPr>
          <a:xfrm>
            <a:off x="2101058" y="5684753"/>
            <a:ext cx="159308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belongs to</a:t>
            </a:r>
            <a:endParaRPr lang="en-US" sz="1754" dirty="0"/>
          </a:p>
        </p:txBody>
      </p:sp>
      <p:sp>
        <p:nvSpPr>
          <p:cNvPr id="39" name="Text 9"/>
          <p:cNvSpPr/>
          <p:nvPr/>
        </p:nvSpPr>
        <p:spPr>
          <a:xfrm>
            <a:off x="5433255" y="5684753"/>
            <a:ext cx="38775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inherits permissions from</a:t>
            </a:r>
            <a:endParaRPr lang="en-US" sz="1754"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3A44F4-0A34-3A47-9816-19EB060B45A3}"/>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3AD72504-02B9-B21C-D8B0-2B26F420797E}"/>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8937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988732"/>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480609"/>
            <a:ext cx="5048687" cy="4612495"/>
          </a:xfrm>
          <a:prstGeom prst="rect">
            <a:avLst/>
          </a:prstGeom>
        </p:spPr>
      </p:pic>
      <p:pic>
        <p:nvPicPr>
          <p:cNvPr id="6" name="Image 4" descr="preencoded.png"/>
          <p:cNvPicPr>
            <a:picLocks noChangeAspect="1"/>
          </p:cNvPicPr>
          <p:nvPr/>
        </p:nvPicPr>
        <p:blipFill>
          <a:blip r:embed="rId7"/>
          <a:stretch>
            <a:fillRect/>
          </a:stretch>
        </p:blipFill>
        <p:spPr>
          <a:xfrm>
            <a:off x="890945" y="3352984"/>
            <a:ext cx="185613" cy="259859"/>
          </a:xfrm>
          <a:prstGeom prst="rect">
            <a:avLst/>
          </a:prstGeom>
        </p:spPr>
      </p:pic>
      <p:pic>
        <p:nvPicPr>
          <p:cNvPr id="7" name="Image 5" descr="preencoded.png"/>
          <p:cNvPicPr>
            <a:picLocks noChangeAspect="1"/>
          </p:cNvPicPr>
          <p:nvPr/>
        </p:nvPicPr>
        <p:blipFill>
          <a:blip r:embed="rId7"/>
          <a:stretch>
            <a:fillRect/>
          </a:stretch>
        </p:blipFill>
        <p:spPr>
          <a:xfrm>
            <a:off x="890945" y="3817018"/>
            <a:ext cx="185613" cy="259859"/>
          </a:xfrm>
          <a:prstGeom prst="rect">
            <a:avLst/>
          </a:prstGeom>
        </p:spPr>
      </p:pic>
      <p:pic>
        <p:nvPicPr>
          <p:cNvPr id="8" name="Image 6" descr="preencoded.png"/>
          <p:cNvPicPr>
            <a:picLocks noChangeAspect="1"/>
          </p:cNvPicPr>
          <p:nvPr/>
        </p:nvPicPr>
        <p:blipFill>
          <a:blip r:embed="rId7"/>
          <a:stretch>
            <a:fillRect/>
          </a:stretch>
        </p:blipFill>
        <p:spPr>
          <a:xfrm>
            <a:off x="890945" y="4168511"/>
            <a:ext cx="185613" cy="259859"/>
          </a:xfrm>
          <a:prstGeom prst="rect">
            <a:avLst/>
          </a:prstGeom>
        </p:spPr>
      </p:pic>
      <p:pic>
        <p:nvPicPr>
          <p:cNvPr id="9" name="Image 7" descr="preencoded.png"/>
          <p:cNvPicPr>
            <a:picLocks noChangeAspect="1"/>
          </p:cNvPicPr>
          <p:nvPr/>
        </p:nvPicPr>
        <p:blipFill>
          <a:blip r:embed="rId8"/>
          <a:stretch>
            <a:fillRect/>
          </a:stretch>
        </p:blipFill>
        <p:spPr>
          <a:xfrm>
            <a:off x="6236612" y="1963204"/>
            <a:ext cx="2431537" cy="1846854"/>
          </a:xfrm>
          <a:prstGeom prst="rect">
            <a:avLst/>
          </a:prstGeom>
        </p:spPr>
      </p:pic>
      <p:pic>
        <p:nvPicPr>
          <p:cNvPr id="10" name="Image 8" descr="preencoded.png"/>
          <p:cNvPicPr>
            <a:picLocks noChangeAspect="1"/>
          </p:cNvPicPr>
          <p:nvPr/>
        </p:nvPicPr>
        <p:blipFill>
          <a:blip r:embed="rId9"/>
          <a:stretch>
            <a:fillRect/>
          </a:stretch>
        </p:blipFill>
        <p:spPr>
          <a:xfrm>
            <a:off x="7173961" y="2148817"/>
            <a:ext cx="556840" cy="556840"/>
          </a:xfrm>
          <a:prstGeom prst="rect">
            <a:avLst/>
          </a:prstGeom>
        </p:spPr>
      </p:pic>
      <p:pic>
        <p:nvPicPr>
          <p:cNvPr id="11" name="Image 9" descr="preencoded.png"/>
          <p:cNvPicPr>
            <a:picLocks noChangeAspect="1"/>
          </p:cNvPicPr>
          <p:nvPr/>
        </p:nvPicPr>
        <p:blipFill>
          <a:blip r:embed="rId10"/>
          <a:stretch>
            <a:fillRect/>
          </a:stretch>
        </p:blipFill>
        <p:spPr>
          <a:xfrm>
            <a:off x="7266767" y="2278746"/>
            <a:ext cx="371227" cy="296982"/>
          </a:xfrm>
          <a:prstGeom prst="rect">
            <a:avLst/>
          </a:prstGeom>
        </p:spPr>
      </p:pic>
      <p:pic>
        <p:nvPicPr>
          <p:cNvPr id="12" name="Image 10" descr="preencoded.png"/>
          <p:cNvPicPr>
            <a:picLocks noChangeAspect="1"/>
          </p:cNvPicPr>
          <p:nvPr/>
        </p:nvPicPr>
        <p:blipFill>
          <a:blip r:embed="rId11"/>
          <a:stretch>
            <a:fillRect/>
          </a:stretch>
        </p:blipFill>
        <p:spPr>
          <a:xfrm>
            <a:off x="8853762" y="1963204"/>
            <a:ext cx="2431537" cy="1846854"/>
          </a:xfrm>
          <a:prstGeom prst="rect">
            <a:avLst/>
          </a:prstGeom>
        </p:spPr>
      </p:pic>
      <p:pic>
        <p:nvPicPr>
          <p:cNvPr id="13" name="Image 11" descr="preencoded.png"/>
          <p:cNvPicPr>
            <a:picLocks noChangeAspect="1"/>
          </p:cNvPicPr>
          <p:nvPr/>
        </p:nvPicPr>
        <p:blipFill>
          <a:blip r:embed="rId12"/>
          <a:stretch>
            <a:fillRect/>
          </a:stretch>
        </p:blipFill>
        <p:spPr>
          <a:xfrm>
            <a:off x="9791111" y="2148817"/>
            <a:ext cx="556840" cy="556840"/>
          </a:xfrm>
          <a:prstGeom prst="rect">
            <a:avLst/>
          </a:prstGeom>
        </p:spPr>
      </p:pic>
      <p:pic>
        <p:nvPicPr>
          <p:cNvPr id="14" name="Image 12" descr="preencoded.png"/>
          <p:cNvPicPr>
            <a:picLocks noChangeAspect="1"/>
          </p:cNvPicPr>
          <p:nvPr/>
        </p:nvPicPr>
        <p:blipFill>
          <a:blip r:embed="rId13"/>
          <a:stretch>
            <a:fillRect/>
          </a:stretch>
        </p:blipFill>
        <p:spPr>
          <a:xfrm>
            <a:off x="9921040" y="2278746"/>
            <a:ext cx="296982" cy="296982"/>
          </a:xfrm>
          <a:prstGeom prst="rect">
            <a:avLst/>
          </a:prstGeom>
        </p:spPr>
      </p:pic>
      <p:pic>
        <p:nvPicPr>
          <p:cNvPr id="15" name="Image 13" descr="preencoded.png"/>
          <p:cNvPicPr>
            <a:picLocks noChangeAspect="1"/>
          </p:cNvPicPr>
          <p:nvPr/>
        </p:nvPicPr>
        <p:blipFill>
          <a:blip r:embed="rId14"/>
          <a:stretch>
            <a:fillRect/>
          </a:stretch>
        </p:blipFill>
        <p:spPr>
          <a:xfrm>
            <a:off x="6236612" y="3995671"/>
            <a:ext cx="2431537" cy="1846854"/>
          </a:xfrm>
          <a:prstGeom prst="rect">
            <a:avLst/>
          </a:prstGeom>
        </p:spPr>
      </p:pic>
      <p:pic>
        <p:nvPicPr>
          <p:cNvPr id="16" name="Image 14" descr="preencoded.png"/>
          <p:cNvPicPr>
            <a:picLocks noChangeAspect="1"/>
          </p:cNvPicPr>
          <p:nvPr/>
        </p:nvPicPr>
        <p:blipFill>
          <a:blip r:embed="rId15"/>
          <a:stretch>
            <a:fillRect/>
          </a:stretch>
        </p:blipFill>
        <p:spPr>
          <a:xfrm>
            <a:off x="7173961" y="4181284"/>
            <a:ext cx="556840" cy="556840"/>
          </a:xfrm>
          <a:prstGeom prst="rect">
            <a:avLst/>
          </a:prstGeom>
        </p:spPr>
      </p:pic>
      <p:pic>
        <p:nvPicPr>
          <p:cNvPr id="17" name="Image 15" descr="preencoded.png"/>
          <p:cNvPicPr>
            <a:picLocks noChangeAspect="1"/>
          </p:cNvPicPr>
          <p:nvPr/>
        </p:nvPicPr>
        <p:blipFill>
          <a:blip r:embed="rId16"/>
          <a:stretch>
            <a:fillRect/>
          </a:stretch>
        </p:blipFill>
        <p:spPr>
          <a:xfrm>
            <a:off x="7303890" y="4311213"/>
            <a:ext cx="296982" cy="296982"/>
          </a:xfrm>
          <a:prstGeom prst="rect">
            <a:avLst/>
          </a:prstGeom>
        </p:spPr>
      </p:pic>
      <p:pic>
        <p:nvPicPr>
          <p:cNvPr id="18" name="Image 16" descr="preencoded.png"/>
          <p:cNvPicPr>
            <a:picLocks noChangeAspect="1"/>
          </p:cNvPicPr>
          <p:nvPr/>
        </p:nvPicPr>
        <p:blipFill>
          <a:blip r:embed="rId17"/>
          <a:stretch>
            <a:fillRect/>
          </a:stretch>
        </p:blipFill>
        <p:spPr>
          <a:xfrm>
            <a:off x="8853762" y="3995671"/>
            <a:ext cx="2431537" cy="1846854"/>
          </a:xfrm>
          <a:prstGeom prst="rect">
            <a:avLst/>
          </a:prstGeom>
        </p:spPr>
      </p:pic>
      <p:pic>
        <p:nvPicPr>
          <p:cNvPr id="19" name="Image 17" descr="preencoded.png"/>
          <p:cNvPicPr>
            <a:picLocks noChangeAspect="1"/>
          </p:cNvPicPr>
          <p:nvPr/>
        </p:nvPicPr>
        <p:blipFill>
          <a:blip r:embed="rId18"/>
          <a:stretch>
            <a:fillRect/>
          </a:stretch>
        </p:blipFill>
        <p:spPr>
          <a:xfrm>
            <a:off x="9791111" y="4181284"/>
            <a:ext cx="556840" cy="556840"/>
          </a:xfrm>
          <a:prstGeom prst="rect">
            <a:avLst/>
          </a:prstGeom>
        </p:spPr>
      </p:pic>
      <p:pic>
        <p:nvPicPr>
          <p:cNvPr id="20" name="Image 18" descr="preencoded.png"/>
          <p:cNvPicPr>
            <a:picLocks noChangeAspect="1"/>
          </p:cNvPicPr>
          <p:nvPr/>
        </p:nvPicPr>
        <p:blipFill>
          <a:blip r:embed="rId19"/>
          <a:stretch>
            <a:fillRect/>
          </a:stretch>
        </p:blipFill>
        <p:spPr>
          <a:xfrm>
            <a:off x="9939601" y="4311213"/>
            <a:ext cx="259859" cy="296982"/>
          </a:xfrm>
          <a:prstGeom prst="rect">
            <a:avLst/>
          </a:prstGeom>
        </p:spPr>
      </p:pic>
      <p:pic>
        <p:nvPicPr>
          <p:cNvPr id="21" name="Image 19" descr="preencoded.png"/>
          <p:cNvPicPr>
            <a:picLocks noChangeAspect="1"/>
          </p:cNvPicPr>
          <p:nvPr/>
        </p:nvPicPr>
        <p:blipFill>
          <a:blip r:embed="rId20"/>
          <a:stretch>
            <a:fillRect/>
          </a:stretch>
        </p:blipFill>
        <p:spPr>
          <a:xfrm>
            <a:off x="593963" y="6343681"/>
            <a:ext cx="185613" cy="148491"/>
          </a:xfrm>
          <a:prstGeom prst="rect">
            <a:avLst/>
          </a:prstGeom>
        </p:spPr>
      </p:pic>
      <p:sp>
        <p:nvSpPr>
          <p:cNvPr id="22"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Introduction to IAM</a:t>
            </a:r>
            <a:endParaRPr lang="en-US" sz="2631" dirty="0"/>
          </a:p>
        </p:txBody>
      </p:sp>
      <p:sp>
        <p:nvSpPr>
          <p:cNvPr id="23" name="Text 1"/>
          <p:cNvSpPr/>
          <p:nvPr/>
        </p:nvSpPr>
        <p:spPr>
          <a:xfrm>
            <a:off x="890945" y="1777590"/>
            <a:ext cx="44547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IAM?</a:t>
            </a:r>
            <a:endParaRPr lang="en-US" sz="1754" dirty="0"/>
          </a:p>
        </p:txBody>
      </p:sp>
      <p:sp>
        <p:nvSpPr>
          <p:cNvPr id="24" name="Text 2"/>
          <p:cNvSpPr/>
          <p:nvPr/>
        </p:nvSpPr>
        <p:spPr>
          <a:xfrm>
            <a:off x="890945" y="2223063"/>
            <a:ext cx="4454723" cy="814379"/>
          </a:xfrm>
          <a:prstGeom prst="rect">
            <a:avLst/>
          </a:prstGeom>
          <a:noFill/>
          <a:ln/>
        </p:spPr>
        <p:txBody>
          <a:bodyPr vert="horz" wrap="square" lIns="0" tIns="0" rIns="0" bIns="0" rtlCol="0" anchor="t"/>
          <a:lstStyle/>
          <a:p>
            <a:pPr>
              <a:lnSpc>
                <a:spcPts val="2138"/>
              </a:lnSpc>
            </a:pPr>
            <a:r>
              <a:rPr lang="en-US" sz="1315" dirty="0">
                <a:solidFill>
                  <a:srgbClr val="4B5563"/>
                </a:solidFill>
                <a:latin typeface="ui-sans-serif" pitchFamily="34" charset="0"/>
                <a:ea typeface="ui-sans-serif" pitchFamily="34" charset="-122"/>
                <a:cs typeface="ui-sans-serif" pitchFamily="34" charset="-120"/>
              </a:rPr>
              <a:t>AWS Identity and Access Management (IAM) is a fundamental web service that enables you to securely control access to your AWS resources.</a:t>
            </a:r>
            <a:endParaRPr lang="en-US" sz="1315" dirty="0"/>
          </a:p>
        </p:txBody>
      </p:sp>
      <p:sp>
        <p:nvSpPr>
          <p:cNvPr id="25" name="Text 3"/>
          <p:cNvSpPr/>
          <p:nvPr/>
        </p:nvSpPr>
        <p:spPr>
          <a:xfrm>
            <a:off x="1187926" y="3307068"/>
            <a:ext cx="415774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Manages "who" can perform "what" actions within your AWS account</a:t>
            </a:r>
            <a:endParaRPr lang="en-US" sz="1169" dirty="0"/>
          </a:p>
        </p:txBody>
      </p:sp>
      <p:sp>
        <p:nvSpPr>
          <p:cNvPr id="26" name="Text 4"/>
          <p:cNvSpPr/>
          <p:nvPr/>
        </p:nvSpPr>
        <p:spPr>
          <a:xfrm>
            <a:off x="1187926" y="3835579"/>
            <a:ext cx="440217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Cornerstone for securing your cloud environment</a:t>
            </a:r>
            <a:endParaRPr lang="en-US" sz="1169" dirty="0"/>
          </a:p>
        </p:txBody>
      </p:sp>
      <p:sp>
        <p:nvSpPr>
          <p:cNvPr id="27" name="Text 5"/>
          <p:cNvSpPr/>
          <p:nvPr/>
        </p:nvSpPr>
        <p:spPr>
          <a:xfrm>
            <a:off x="1187926" y="4169684"/>
            <a:ext cx="415774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Ensures only authorized entities can interact with your resources</a:t>
            </a:r>
            <a:endParaRPr lang="en-US" sz="1169" dirty="0"/>
          </a:p>
        </p:txBody>
      </p:sp>
      <p:sp>
        <p:nvSpPr>
          <p:cNvPr id="28" name="Text 6"/>
          <p:cNvSpPr/>
          <p:nvPr/>
        </p:nvSpPr>
        <p:spPr>
          <a:xfrm>
            <a:off x="890945" y="5610508"/>
            <a:ext cx="5345668" cy="185613"/>
          </a:xfrm>
          <a:prstGeom prst="rect">
            <a:avLst/>
          </a:prstGeom>
          <a:noFill/>
          <a:ln/>
        </p:spPr>
        <p:txBody>
          <a:bodyPr vert="horz" wrap="square" lIns="0" tIns="0" rIns="0" bIns="0" rtlCol="0" anchor="t"/>
          <a:lstStyle/>
          <a:p>
            <a:pPr>
              <a:lnSpc>
                <a:spcPts val="1461"/>
              </a:lnSpc>
            </a:pPr>
            <a:r>
              <a:rPr lang="en-US" sz="1023" i="1" dirty="0">
                <a:solidFill>
                  <a:srgbClr val="6B7280"/>
                </a:solidFill>
                <a:latin typeface="ui-sans-serif" pitchFamily="34" charset="0"/>
                <a:ea typeface="ui-sans-serif" pitchFamily="34" charset="-122"/>
                <a:cs typeface="ui-sans-serif" pitchFamily="34" charset="-120"/>
              </a:rPr>
              <a:t>"IAM is the first line of defense for your AWS environment"</a:t>
            </a:r>
            <a:endParaRPr lang="en-US" sz="1023" dirty="0"/>
          </a:p>
        </p:txBody>
      </p:sp>
      <p:sp>
        <p:nvSpPr>
          <p:cNvPr id="29" name="Text 7"/>
          <p:cNvSpPr/>
          <p:nvPr/>
        </p:nvSpPr>
        <p:spPr>
          <a:xfrm>
            <a:off x="6236612" y="1480608"/>
            <a:ext cx="504868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Functions</a:t>
            </a:r>
            <a:endParaRPr lang="en-US" sz="1754" dirty="0"/>
          </a:p>
        </p:txBody>
      </p:sp>
      <p:sp>
        <p:nvSpPr>
          <p:cNvPr id="30" name="Text 8"/>
          <p:cNvSpPr/>
          <p:nvPr/>
        </p:nvSpPr>
        <p:spPr>
          <a:xfrm>
            <a:off x="6216195" y="2844867"/>
            <a:ext cx="2472372"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Authentication</a:t>
            </a:r>
            <a:endParaRPr lang="en-US" sz="1461" dirty="0"/>
          </a:p>
        </p:txBody>
      </p:sp>
      <p:sp>
        <p:nvSpPr>
          <p:cNvPr id="31" name="Text 9"/>
          <p:cNvSpPr/>
          <p:nvPr/>
        </p:nvSpPr>
        <p:spPr>
          <a:xfrm>
            <a:off x="6422226" y="3178972"/>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Verifies "who" you are by confirming your identity</a:t>
            </a:r>
            <a:endParaRPr lang="en-US" sz="1169" dirty="0"/>
          </a:p>
        </p:txBody>
      </p:sp>
      <p:sp>
        <p:nvSpPr>
          <p:cNvPr id="32" name="Text 10"/>
          <p:cNvSpPr/>
          <p:nvPr/>
        </p:nvSpPr>
        <p:spPr>
          <a:xfrm>
            <a:off x="8833345" y="2844867"/>
            <a:ext cx="2472372"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Authorization</a:t>
            </a:r>
            <a:endParaRPr lang="en-US" sz="1461" dirty="0"/>
          </a:p>
        </p:txBody>
      </p:sp>
      <p:sp>
        <p:nvSpPr>
          <p:cNvPr id="33" name="Text 11"/>
          <p:cNvSpPr/>
          <p:nvPr/>
        </p:nvSpPr>
        <p:spPr>
          <a:xfrm>
            <a:off x="9039376" y="3178972"/>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Determines "what" you can access and do within AWS</a:t>
            </a:r>
            <a:endParaRPr lang="en-US" sz="1169" dirty="0"/>
          </a:p>
        </p:txBody>
      </p:sp>
      <p:sp>
        <p:nvSpPr>
          <p:cNvPr id="34" name="Text 12"/>
          <p:cNvSpPr/>
          <p:nvPr/>
        </p:nvSpPr>
        <p:spPr>
          <a:xfrm>
            <a:off x="6216195" y="4877335"/>
            <a:ext cx="2472372"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Access Management</a:t>
            </a:r>
            <a:endParaRPr lang="en-US" sz="1461" dirty="0"/>
          </a:p>
        </p:txBody>
      </p:sp>
      <p:sp>
        <p:nvSpPr>
          <p:cNvPr id="35" name="Text 13"/>
          <p:cNvSpPr/>
          <p:nvPr/>
        </p:nvSpPr>
        <p:spPr>
          <a:xfrm>
            <a:off x="6422226" y="5211439"/>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Controls permissions through policies and roles</a:t>
            </a:r>
            <a:endParaRPr lang="en-US" sz="1169" dirty="0"/>
          </a:p>
        </p:txBody>
      </p:sp>
      <p:sp>
        <p:nvSpPr>
          <p:cNvPr id="36" name="Text 14"/>
          <p:cNvSpPr/>
          <p:nvPr/>
        </p:nvSpPr>
        <p:spPr>
          <a:xfrm>
            <a:off x="9039376" y="4877335"/>
            <a:ext cx="2060310"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Security</a:t>
            </a:r>
            <a:endParaRPr lang="en-US" sz="1461" dirty="0"/>
          </a:p>
        </p:txBody>
      </p:sp>
      <p:sp>
        <p:nvSpPr>
          <p:cNvPr id="37" name="Text 15"/>
          <p:cNvSpPr/>
          <p:nvPr/>
        </p:nvSpPr>
        <p:spPr>
          <a:xfrm>
            <a:off x="9039376" y="5211439"/>
            <a:ext cx="2060310"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Protects your resources from unauthorized access</a:t>
            </a:r>
            <a:endParaRPr lang="en-US" sz="1169" dirty="0"/>
          </a:p>
        </p:txBody>
      </p:sp>
      <p:sp>
        <p:nvSpPr>
          <p:cNvPr id="39" name="Text 17"/>
          <p:cNvSpPr/>
          <p:nvPr/>
        </p:nvSpPr>
        <p:spPr>
          <a:xfrm>
            <a:off x="11046322" y="6315839"/>
            <a:ext cx="286772" cy="222736"/>
          </a:xfrm>
          <a:prstGeom prst="rect">
            <a:avLst/>
          </a:prstGeom>
          <a:noFill/>
          <a:ln/>
        </p:spPr>
        <p:txBody>
          <a:bodyPr vert="horz" wrap="square" lIns="0" tIns="0" rIns="0" bIns="0" rtlCol="0" anchor="t"/>
          <a:lstStyle/>
          <a:p>
            <a:pPr>
              <a:lnSpc>
                <a:spcPts val="1754"/>
              </a:lnSpc>
            </a:pPr>
            <a:endParaRPr lang="en-US" sz="1169" dirty="0"/>
          </a:p>
        </p:txBody>
      </p:sp>
      <p:sp>
        <p:nvSpPr>
          <p:cNvPr id="41" name="Text 5">
            <a:extLst>
              <a:ext uri="{FF2B5EF4-FFF2-40B4-BE49-F238E27FC236}">
                <a16:creationId xmlns:a16="http://schemas.microsoft.com/office/drawing/2014/main" id="{E5D45ECA-DB0A-AE03-3D97-A5FDDC911DDB}"/>
              </a:ext>
            </a:extLst>
          </p:cNvPr>
          <p:cNvSpPr/>
          <p:nvPr/>
        </p:nvSpPr>
        <p:spPr>
          <a:xfrm>
            <a:off x="1208343" y="4489133"/>
            <a:ext cx="415774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rPr>
              <a:t>Principle of Least Privilege – Always give users only the permissions they need.</a:t>
            </a:r>
          </a:p>
        </p:txBody>
      </p:sp>
      <p:pic>
        <p:nvPicPr>
          <p:cNvPr id="42" name="Image 6" descr="preencoded.png">
            <a:extLst>
              <a:ext uri="{FF2B5EF4-FFF2-40B4-BE49-F238E27FC236}">
                <a16:creationId xmlns:a16="http://schemas.microsoft.com/office/drawing/2014/main" id="{B6254AEA-573E-7B49-D1C0-856AB69BB5C5}"/>
              </a:ext>
            </a:extLst>
          </p:cNvPr>
          <p:cNvPicPr>
            <a:picLocks noChangeAspect="1"/>
          </p:cNvPicPr>
          <p:nvPr/>
        </p:nvPicPr>
        <p:blipFill>
          <a:blip r:embed="rId7"/>
          <a:stretch>
            <a:fillRect/>
          </a:stretch>
        </p:blipFill>
        <p:spPr>
          <a:xfrm>
            <a:off x="898368" y="4515487"/>
            <a:ext cx="185613" cy="259859"/>
          </a:xfrm>
          <a:prstGeom prst="rect">
            <a:avLst/>
          </a:prstGeom>
        </p:spPr>
      </p:pic>
      <p:sp>
        <p:nvSpPr>
          <p:cNvPr id="43" name="Text 5">
            <a:extLst>
              <a:ext uri="{FF2B5EF4-FFF2-40B4-BE49-F238E27FC236}">
                <a16:creationId xmlns:a16="http://schemas.microsoft.com/office/drawing/2014/main" id="{EB38CFF1-7667-AFD4-E652-527C14B78915}"/>
              </a:ext>
            </a:extLst>
          </p:cNvPr>
          <p:cNvSpPr/>
          <p:nvPr/>
        </p:nvSpPr>
        <p:spPr>
          <a:xfrm>
            <a:off x="1187926" y="4966993"/>
            <a:ext cx="415774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rPr>
              <a:t>Free Service – IAM itself is free; you pay only for the AWS resources accessed.</a:t>
            </a:r>
          </a:p>
        </p:txBody>
      </p:sp>
      <p:pic>
        <p:nvPicPr>
          <p:cNvPr id="44" name="Image 6" descr="preencoded.png">
            <a:extLst>
              <a:ext uri="{FF2B5EF4-FFF2-40B4-BE49-F238E27FC236}">
                <a16:creationId xmlns:a16="http://schemas.microsoft.com/office/drawing/2014/main" id="{77CCBF21-8D9C-CBA6-FEDD-AD91E4FB00F4}"/>
              </a:ext>
            </a:extLst>
          </p:cNvPr>
          <p:cNvPicPr>
            <a:picLocks noChangeAspect="1"/>
          </p:cNvPicPr>
          <p:nvPr/>
        </p:nvPicPr>
        <p:blipFill>
          <a:blip r:embed="rId7"/>
          <a:stretch>
            <a:fillRect/>
          </a:stretch>
        </p:blipFill>
        <p:spPr>
          <a:xfrm>
            <a:off x="896805" y="4973461"/>
            <a:ext cx="185613" cy="25985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06909"/>
          </a:xfrm>
          <a:prstGeom prst="rect">
            <a:avLst/>
          </a:prstGeom>
        </p:spPr>
      </p:pic>
      <p:pic>
        <p:nvPicPr>
          <p:cNvPr id="3" name="Image 1" descr="preencoded.png"/>
          <p:cNvPicPr>
            <a:picLocks noChangeAspect="1"/>
          </p:cNvPicPr>
          <p:nvPr/>
        </p:nvPicPr>
        <p:blipFill>
          <a:blip r:embed="rId4"/>
          <a:stretch>
            <a:fillRect/>
          </a:stretch>
        </p:blipFill>
        <p:spPr>
          <a:xfrm>
            <a:off x="-1" y="79228"/>
            <a:ext cx="11879263" cy="6338699"/>
          </a:xfrm>
          <a:prstGeom prst="rect">
            <a:avLst/>
          </a:prstGeom>
        </p:spPr>
      </p:pic>
      <p:pic>
        <p:nvPicPr>
          <p:cNvPr id="4" name="Image 2" descr="preencoded.png"/>
          <p:cNvPicPr>
            <a:picLocks noChangeAspect="1"/>
          </p:cNvPicPr>
          <p:nvPr/>
        </p:nvPicPr>
        <p:blipFill>
          <a:blip r:embed="rId5"/>
          <a:stretch>
            <a:fillRect/>
          </a:stretch>
        </p:blipFill>
        <p:spPr>
          <a:xfrm>
            <a:off x="593963" y="988732"/>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480609"/>
            <a:ext cx="5048687" cy="1668201"/>
          </a:xfrm>
          <a:prstGeom prst="rect">
            <a:avLst/>
          </a:prstGeom>
        </p:spPr>
      </p:pic>
      <p:pic>
        <p:nvPicPr>
          <p:cNvPr id="6" name="Image 4" descr="preencoded.png"/>
          <p:cNvPicPr>
            <a:picLocks noChangeAspect="1"/>
          </p:cNvPicPr>
          <p:nvPr/>
        </p:nvPicPr>
        <p:blipFill>
          <a:blip r:embed="rId7"/>
          <a:stretch>
            <a:fillRect/>
          </a:stretch>
        </p:blipFill>
        <p:spPr>
          <a:xfrm>
            <a:off x="593963" y="3779895"/>
            <a:ext cx="464034" cy="464034"/>
          </a:xfrm>
          <a:prstGeom prst="rect">
            <a:avLst/>
          </a:prstGeom>
        </p:spPr>
      </p:pic>
      <p:pic>
        <p:nvPicPr>
          <p:cNvPr id="7" name="Image 5" descr="preencoded.png"/>
          <p:cNvPicPr>
            <a:picLocks noChangeAspect="1"/>
          </p:cNvPicPr>
          <p:nvPr/>
        </p:nvPicPr>
        <p:blipFill>
          <a:blip r:embed="rId8"/>
          <a:stretch>
            <a:fillRect/>
          </a:stretch>
        </p:blipFill>
        <p:spPr>
          <a:xfrm>
            <a:off x="709972" y="4007272"/>
            <a:ext cx="232017" cy="9281"/>
          </a:xfrm>
          <a:prstGeom prst="rect">
            <a:avLst/>
          </a:prstGeom>
        </p:spPr>
      </p:pic>
      <p:pic>
        <p:nvPicPr>
          <p:cNvPr id="8" name="Image 6" descr="preencoded.png"/>
          <p:cNvPicPr>
            <a:picLocks noChangeAspect="1"/>
          </p:cNvPicPr>
          <p:nvPr/>
        </p:nvPicPr>
        <p:blipFill>
          <a:blip r:embed="rId9"/>
          <a:stretch>
            <a:fillRect/>
          </a:stretch>
        </p:blipFill>
        <p:spPr>
          <a:xfrm>
            <a:off x="593963" y="4633717"/>
            <a:ext cx="464034" cy="464034"/>
          </a:xfrm>
          <a:prstGeom prst="rect">
            <a:avLst/>
          </a:prstGeom>
        </p:spPr>
      </p:pic>
      <p:pic>
        <p:nvPicPr>
          <p:cNvPr id="9" name="Image 7" descr="preencoded.png"/>
          <p:cNvPicPr>
            <a:picLocks noChangeAspect="1"/>
          </p:cNvPicPr>
          <p:nvPr/>
        </p:nvPicPr>
        <p:blipFill>
          <a:blip r:embed="rId10"/>
          <a:stretch>
            <a:fillRect/>
          </a:stretch>
        </p:blipFill>
        <p:spPr>
          <a:xfrm>
            <a:off x="733173" y="4861094"/>
            <a:ext cx="185613" cy="9281"/>
          </a:xfrm>
          <a:prstGeom prst="rect">
            <a:avLst/>
          </a:prstGeom>
        </p:spPr>
      </p:pic>
      <p:pic>
        <p:nvPicPr>
          <p:cNvPr id="10" name="Image 8" descr="preencoded.png"/>
          <p:cNvPicPr>
            <a:picLocks noChangeAspect="1"/>
          </p:cNvPicPr>
          <p:nvPr/>
        </p:nvPicPr>
        <p:blipFill>
          <a:blip r:embed="rId11"/>
          <a:stretch>
            <a:fillRect/>
          </a:stretch>
        </p:blipFill>
        <p:spPr>
          <a:xfrm>
            <a:off x="593963" y="5487539"/>
            <a:ext cx="464034" cy="464034"/>
          </a:xfrm>
          <a:prstGeom prst="rect">
            <a:avLst/>
          </a:prstGeom>
        </p:spPr>
      </p:pic>
      <p:pic>
        <p:nvPicPr>
          <p:cNvPr id="11" name="Image 9" descr="preencoded.png"/>
          <p:cNvPicPr>
            <a:picLocks noChangeAspect="1"/>
          </p:cNvPicPr>
          <p:nvPr/>
        </p:nvPicPr>
        <p:blipFill>
          <a:blip r:embed="rId12"/>
          <a:stretch>
            <a:fillRect/>
          </a:stretch>
        </p:blipFill>
        <p:spPr>
          <a:xfrm>
            <a:off x="6236612" y="1480608"/>
            <a:ext cx="5048687" cy="1819012"/>
          </a:xfrm>
          <a:prstGeom prst="rect">
            <a:avLst/>
          </a:prstGeom>
        </p:spPr>
      </p:pic>
      <p:pic>
        <p:nvPicPr>
          <p:cNvPr id="12" name="Image 10" descr="preencoded.png"/>
          <p:cNvPicPr>
            <a:picLocks noChangeAspect="1"/>
          </p:cNvPicPr>
          <p:nvPr/>
        </p:nvPicPr>
        <p:blipFill>
          <a:blip r:embed="rId13"/>
          <a:stretch>
            <a:fillRect/>
          </a:stretch>
        </p:blipFill>
        <p:spPr>
          <a:xfrm>
            <a:off x="8528939" y="1703344"/>
            <a:ext cx="464034" cy="464034"/>
          </a:xfrm>
          <a:prstGeom prst="rect">
            <a:avLst/>
          </a:prstGeom>
        </p:spPr>
      </p:pic>
      <p:pic>
        <p:nvPicPr>
          <p:cNvPr id="13" name="Image 11" descr="preencoded.png"/>
          <p:cNvPicPr>
            <a:picLocks noChangeAspect="1"/>
          </p:cNvPicPr>
          <p:nvPr/>
        </p:nvPicPr>
        <p:blipFill>
          <a:blip r:embed="rId14"/>
          <a:stretch>
            <a:fillRect/>
          </a:stretch>
        </p:blipFill>
        <p:spPr>
          <a:xfrm>
            <a:off x="8575342" y="1786870"/>
            <a:ext cx="371227" cy="296982"/>
          </a:xfrm>
          <a:prstGeom prst="rect">
            <a:avLst/>
          </a:prstGeom>
        </p:spPr>
      </p:pic>
      <p:pic>
        <p:nvPicPr>
          <p:cNvPr id="14" name="Image 12" descr="preencoded.png"/>
          <p:cNvPicPr>
            <a:picLocks noChangeAspect="1"/>
          </p:cNvPicPr>
          <p:nvPr/>
        </p:nvPicPr>
        <p:blipFill>
          <a:blip r:embed="rId15"/>
          <a:stretch>
            <a:fillRect/>
          </a:stretch>
        </p:blipFill>
        <p:spPr>
          <a:xfrm>
            <a:off x="6838986" y="2315869"/>
            <a:ext cx="464034" cy="464034"/>
          </a:xfrm>
          <a:prstGeom prst="rect">
            <a:avLst/>
          </a:prstGeom>
        </p:spPr>
      </p:pic>
      <p:pic>
        <p:nvPicPr>
          <p:cNvPr id="15" name="Image 13" descr="preencoded.png"/>
          <p:cNvPicPr>
            <a:picLocks noChangeAspect="1"/>
          </p:cNvPicPr>
          <p:nvPr/>
        </p:nvPicPr>
        <p:blipFill>
          <a:blip r:embed="rId16"/>
          <a:stretch>
            <a:fillRect/>
          </a:stretch>
        </p:blipFill>
        <p:spPr>
          <a:xfrm>
            <a:off x="6954996" y="2543246"/>
            <a:ext cx="232017" cy="9281"/>
          </a:xfrm>
          <a:prstGeom prst="rect">
            <a:avLst/>
          </a:prstGeom>
        </p:spPr>
      </p:pic>
      <p:pic>
        <p:nvPicPr>
          <p:cNvPr id="16" name="Image 14" descr="preencoded.png"/>
          <p:cNvPicPr>
            <a:picLocks noChangeAspect="1"/>
          </p:cNvPicPr>
          <p:nvPr/>
        </p:nvPicPr>
        <p:blipFill>
          <a:blip r:embed="rId17"/>
          <a:stretch>
            <a:fillRect/>
          </a:stretch>
        </p:blipFill>
        <p:spPr>
          <a:xfrm>
            <a:off x="7691794" y="2547885"/>
            <a:ext cx="194894" cy="296982"/>
          </a:xfrm>
          <a:prstGeom prst="rect">
            <a:avLst/>
          </a:prstGeom>
        </p:spPr>
      </p:pic>
      <p:pic>
        <p:nvPicPr>
          <p:cNvPr id="17" name="Image 15" descr="preencoded.png"/>
          <p:cNvPicPr>
            <a:picLocks noChangeAspect="1"/>
          </p:cNvPicPr>
          <p:nvPr/>
        </p:nvPicPr>
        <p:blipFill>
          <a:blip r:embed="rId18"/>
          <a:stretch>
            <a:fillRect/>
          </a:stretch>
        </p:blipFill>
        <p:spPr>
          <a:xfrm>
            <a:off x="8510812" y="2315869"/>
            <a:ext cx="464034" cy="464034"/>
          </a:xfrm>
          <a:prstGeom prst="rect">
            <a:avLst/>
          </a:prstGeom>
        </p:spPr>
      </p:pic>
      <p:pic>
        <p:nvPicPr>
          <p:cNvPr id="18" name="Image 16" descr="preencoded.png"/>
          <p:cNvPicPr>
            <a:picLocks noChangeAspect="1"/>
          </p:cNvPicPr>
          <p:nvPr/>
        </p:nvPicPr>
        <p:blipFill>
          <a:blip r:embed="rId19"/>
          <a:stretch>
            <a:fillRect/>
          </a:stretch>
        </p:blipFill>
        <p:spPr>
          <a:xfrm>
            <a:off x="8650023" y="2543246"/>
            <a:ext cx="185613" cy="9281"/>
          </a:xfrm>
          <a:prstGeom prst="rect">
            <a:avLst/>
          </a:prstGeom>
        </p:spPr>
      </p:pic>
      <p:pic>
        <p:nvPicPr>
          <p:cNvPr id="19" name="Image 17" descr="preencoded.png"/>
          <p:cNvPicPr>
            <a:picLocks noChangeAspect="1"/>
          </p:cNvPicPr>
          <p:nvPr/>
        </p:nvPicPr>
        <p:blipFill>
          <a:blip r:embed="rId17"/>
          <a:stretch>
            <a:fillRect/>
          </a:stretch>
        </p:blipFill>
        <p:spPr>
          <a:xfrm>
            <a:off x="9599118" y="2547885"/>
            <a:ext cx="194894" cy="296982"/>
          </a:xfrm>
          <a:prstGeom prst="rect">
            <a:avLst/>
          </a:prstGeom>
        </p:spPr>
      </p:pic>
      <p:pic>
        <p:nvPicPr>
          <p:cNvPr id="20" name="Image 18" descr="preencoded.png"/>
          <p:cNvPicPr>
            <a:picLocks noChangeAspect="1"/>
          </p:cNvPicPr>
          <p:nvPr/>
        </p:nvPicPr>
        <p:blipFill>
          <a:blip r:embed="rId20"/>
          <a:stretch>
            <a:fillRect/>
          </a:stretch>
        </p:blipFill>
        <p:spPr>
          <a:xfrm>
            <a:off x="10200475" y="2315869"/>
            <a:ext cx="464034" cy="464034"/>
          </a:xfrm>
          <a:prstGeom prst="rect">
            <a:avLst/>
          </a:prstGeom>
        </p:spPr>
      </p:pic>
      <p:pic>
        <p:nvPicPr>
          <p:cNvPr id="21" name="Image 19" descr="preencoded.png"/>
          <p:cNvPicPr>
            <a:picLocks noChangeAspect="1"/>
          </p:cNvPicPr>
          <p:nvPr/>
        </p:nvPicPr>
        <p:blipFill>
          <a:blip r:embed="rId21"/>
          <a:stretch>
            <a:fillRect/>
          </a:stretch>
        </p:blipFill>
        <p:spPr>
          <a:xfrm>
            <a:off x="10339686" y="2543246"/>
            <a:ext cx="185613" cy="9281"/>
          </a:xfrm>
          <a:prstGeom prst="rect">
            <a:avLst/>
          </a:prstGeom>
        </p:spPr>
      </p:pic>
      <p:pic>
        <p:nvPicPr>
          <p:cNvPr id="22" name="Image 20" descr="preencoded.png"/>
          <p:cNvPicPr>
            <a:picLocks noChangeAspect="1"/>
          </p:cNvPicPr>
          <p:nvPr/>
        </p:nvPicPr>
        <p:blipFill>
          <a:blip r:embed="rId22"/>
          <a:stretch>
            <a:fillRect/>
          </a:stretch>
        </p:blipFill>
        <p:spPr>
          <a:xfrm>
            <a:off x="6236612" y="3930706"/>
            <a:ext cx="5048687" cy="2487221"/>
          </a:xfrm>
          <a:prstGeom prst="rect">
            <a:avLst/>
          </a:prstGeom>
        </p:spPr>
      </p:pic>
      <p:pic>
        <p:nvPicPr>
          <p:cNvPr id="23" name="Image 21" descr="preencoded.png"/>
          <p:cNvPicPr>
            <a:picLocks noChangeAspect="1"/>
          </p:cNvPicPr>
          <p:nvPr/>
        </p:nvPicPr>
        <p:blipFill>
          <a:blip r:embed="rId23"/>
          <a:stretch>
            <a:fillRect/>
          </a:stretch>
        </p:blipFill>
        <p:spPr>
          <a:xfrm>
            <a:off x="6422226" y="4209126"/>
            <a:ext cx="232017" cy="259859"/>
          </a:xfrm>
          <a:prstGeom prst="rect">
            <a:avLst/>
          </a:prstGeom>
        </p:spPr>
      </p:pic>
      <p:pic>
        <p:nvPicPr>
          <p:cNvPr id="24" name="Image 22" descr="preencoded.png"/>
          <p:cNvPicPr>
            <a:picLocks noChangeAspect="1"/>
          </p:cNvPicPr>
          <p:nvPr/>
        </p:nvPicPr>
        <p:blipFill>
          <a:blip r:embed="rId24"/>
          <a:stretch>
            <a:fillRect/>
          </a:stretch>
        </p:blipFill>
        <p:spPr>
          <a:xfrm>
            <a:off x="6422226" y="4765967"/>
            <a:ext cx="232017" cy="259859"/>
          </a:xfrm>
          <a:prstGeom prst="rect">
            <a:avLst/>
          </a:prstGeom>
        </p:spPr>
      </p:pic>
      <p:pic>
        <p:nvPicPr>
          <p:cNvPr id="25" name="Image 23" descr="preencoded.png"/>
          <p:cNvPicPr>
            <a:picLocks noChangeAspect="1"/>
          </p:cNvPicPr>
          <p:nvPr/>
        </p:nvPicPr>
        <p:blipFill>
          <a:blip r:embed="rId25"/>
          <a:stretch>
            <a:fillRect/>
          </a:stretch>
        </p:blipFill>
        <p:spPr>
          <a:xfrm>
            <a:off x="6422227" y="5322807"/>
            <a:ext cx="213455" cy="259859"/>
          </a:xfrm>
          <a:prstGeom prst="rect">
            <a:avLst/>
          </a:prstGeom>
        </p:spPr>
      </p:pic>
      <p:pic>
        <p:nvPicPr>
          <p:cNvPr id="26" name="Image 24" descr="preencoded.png"/>
          <p:cNvPicPr>
            <a:picLocks noChangeAspect="1"/>
          </p:cNvPicPr>
          <p:nvPr/>
        </p:nvPicPr>
        <p:blipFill>
          <a:blip r:embed="rId26"/>
          <a:stretch>
            <a:fillRect/>
          </a:stretch>
        </p:blipFill>
        <p:spPr>
          <a:xfrm>
            <a:off x="593963" y="6517220"/>
            <a:ext cx="185613" cy="148491"/>
          </a:xfrm>
          <a:prstGeom prst="rect">
            <a:avLst/>
          </a:prstGeom>
        </p:spPr>
      </p:pic>
      <p:sp>
        <p:nvSpPr>
          <p:cNvPr id="27"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IAM Roles</a:t>
            </a:r>
            <a:endParaRPr lang="en-US" sz="2631" dirty="0"/>
          </a:p>
        </p:txBody>
      </p:sp>
      <p:sp>
        <p:nvSpPr>
          <p:cNvPr id="28" name="Text 1"/>
          <p:cNvSpPr/>
          <p:nvPr/>
        </p:nvSpPr>
        <p:spPr>
          <a:xfrm>
            <a:off x="816699" y="1703344"/>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an IAM Role?</a:t>
            </a:r>
            <a:endParaRPr lang="en-US" sz="1754" dirty="0"/>
          </a:p>
        </p:txBody>
      </p:sp>
      <p:sp>
        <p:nvSpPr>
          <p:cNvPr id="29" name="Text 2"/>
          <p:cNvSpPr/>
          <p:nvPr/>
        </p:nvSpPr>
        <p:spPr>
          <a:xfrm>
            <a:off x="816699" y="2111695"/>
            <a:ext cx="4603214" cy="814379"/>
          </a:xfrm>
          <a:prstGeom prst="rect">
            <a:avLst/>
          </a:prstGeom>
          <a:noFill/>
          <a:ln/>
        </p:spPr>
        <p:txBody>
          <a:bodyPr vert="horz" wrap="square" lIns="0" tIns="0" rIns="0" bIns="0" rtlCol="0" anchor="t"/>
          <a:lstStyle/>
          <a:p>
            <a:pPr>
              <a:lnSpc>
                <a:spcPts val="2138"/>
              </a:lnSpc>
            </a:pPr>
            <a:r>
              <a:rPr lang="en-US" sz="1315" dirty="0">
                <a:solidFill>
                  <a:srgbClr val="4B5563"/>
                </a:solidFill>
                <a:latin typeface="ui-sans-serif" pitchFamily="34" charset="0"/>
                <a:ea typeface="ui-sans-serif" pitchFamily="34" charset="-122"/>
                <a:cs typeface="ui-sans-serif" pitchFamily="34" charset="-120"/>
              </a:rPr>
              <a:t>An IAM Role is a temporary identity with specific permissions that can be assumed by trusted entities, without permanent credentials attached.</a:t>
            </a:r>
            <a:endParaRPr lang="en-US" sz="1315" dirty="0"/>
          </a:p>
        </p:txBody>
      </p:sp>
      <p:sp>
        <p:nvSpPr>
          <p:cNvPr id="30" name="Text 3"/>
          <p:cNvSpPr/>
          <p:nvPr/>
        </p:nvSpPr>
        <p:spPr>
          <a:xfrm>
            <a:off x="593963" y="3371546"/>
            <a:ext cx="504868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Characteristics</a:t>
            </a:r>
            <a:endParaRPr lang="en-US" sz="1461" dirty="0"/>
          </a:p>
        </p:txBody>
      </p:sp>
      <p:sp>
        <p:nvSpPr>
          <p:cNvPr id="31" name="Text 4"/>
          <p:cNvSpPr/>
          <p:nvPr/>
        </p:nvSpPr>
        <p:spPr>
          <a:xfrm>
            <a:off x="1206487" y="3779895"/>
            <a:ext cx="532339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No Permanent Credentials</a:t>
            </a:r>
            <a:endParaRPr lang="en-US" sz="1315" dirty="0"/>
          </a:p>
        </p:txBody>
      </p:sp>
      <p:sp>
        <p:nvSpPr>
          <p:cNvPr id="32" name="Text 5"/>
          <p:cNvSpPr/>
          <p:nvPr/>
        </p:nvSpPr>
        <p:spPr>
          <a:xfrm>
            <a:off x="1206487" y="4039754"/>
            <a:ext cx="443616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Roles don't have passwords or access keys. They provide temporary security credentials when assumed.</a:t>
            </a:r>
            <a:endParaRPr lang="en-US" sz="1169" dirty="0"/>
          </a:p>
        </p:txBody>
      </p:sp>
      <p:sp>
        <p:nvSpPr>
          <p:cNvPr id="33" name="Text 6"/>
          <p:cNvSpPr/>
          <p:nvPr/>
        </p:nvSpPr>
        <p:spPr>
          <a:xfrm>
            <a:off x="1206487" y="4633717"/>
            <a:ext cx="443616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Trust Policy</a:t>
            </a:r>
            <a:endParaRPr lang="en-US" sz="1315" dirty="0"/>
          </a:p>
        </p:txBody>
      </p:sp>
      <p:sp>
        <p:nvSpPr>
          <p:cNvPr id="34" name="Text 7"/>
          <p:cNvSpPr/>
          <p:nvPr/>
        </p:nvSpPr>
        <p:spPr>
          <a:xfrm>
            <a:off x="1206487" y="4893576"/>
            <a:ext cx="443616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Defines who (which principals) is allowed to assume the role.</a:t>
            </a:r>
            <a:endParaRPr lang="en-US" sz="1169" dirty="0"/>
          </a:p>
        </p:txBody>
      </p:sp>
      <p:sp>
        <p:nvSpPr>
          <p:cNvPr id="35" name="Text 8"/>
          <p:cNvSpPr/>
          <p:nvPr/>
        </p:nvSpPr>
        <p:spPr>
          <a:xfrm>
            <a:off x="1206487" y="5487539"/>
            <a:ext cx="443616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Permissions Policy</a:t>
            </a:r>
            <a:endParaRPr lang="en-US" sz="1315" dirty="0"/>
          </a:p>
        </p:txBody>
      </p:sp>
      <p:sp>
        <p:nvSpPr>
          <p:cNvPr id="36" name="Text 9"/>
          <p:cNvSpPr/>
          <p:nvPr/>
        </p:nvSpPr>
        <p:spPr>
          <a:xfrm>
            <a:off x="1206487" y="5747398"/>
            <a:ext cx="443616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Dictates what actions the assuming entity can perform on AWS resources.</a:t>
            </a:r>
            <a:endParaRPr lang="en-US" sz="1169" dirty="0"/>
          </a:p>
        </p:txBody>
      </p:sp>
      <p:sp>
        <p:nvSpPr>
          <p:cNvPr id="37" name="Text 10"/>
          <p:cNvSpPr/>
          <p:nvPr/>
        </p:nvSpPr>
        <p:spPr>
          <a:xfrm>
            <a:off x="6347793" y="2854148"/>
            <a:ext cx="1446567"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Assuming Entity</a:t>
            </a:r>
            <a:endParaRPr lang="en-US" sz="1169" dirty="0"/>
          </a:p>
        </p:txBody>
      </p:sp>
      <p:sp>
        <p:nvSpPr>
          <p:cNvPr id="38" name="Text 11"/>
          <p:cNvSpPr/>
          <p:nvPr/>
        </p:nvSpPr>
        <p:spPr>
          <a:xfrm>
            <a:off x="7737022" y="2854148"/>
            <a:ext cx="201176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Temporary Credentials</a:t>
            </a:r>
            <a:endParaRPr lang="en-US" sz="1169" dirty="0"/>
          </a:p>
        </p:txBody>
      </p:sp>
      <p:sp>
        <p:nvSpPr>
          <p:cNvPr id="39" name="Text 12"/>
          <p:cNvSpPr/>
          <p:nvPr/>
        </p:nvSpPr>
        <p:spPr>
          <a:xfrm>
            <a:off x="9687892" y="2854148"/>
            <a:ext cx="1489200"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Role Assumption</a:t>
            </a:r>
            <a:endParaRPr lang="en-US" sz="1169" dirty="0"/>
          </a:p>
        </p:txBody>
      </p:sp>
      <p:sp>
        <p:nvSpPr>
          <p:cNvPr id="40" name="Text 13"/>
          <p:cNvSpPr/>
          <p:nvPr/>
        </p:nvSpPr>
        <p:spPr>
          <a:xfrm>
            <a:off x="6236612" y="3522356"/>
            <a:ext cx="504868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Common Use Cases</a:t>
            </a:r>
            <a:endParaRPr lang="en-US" sz="1461" dirty="0"/>
          </a:p>
        </p:txBody>
      </p:sp>
      <p:sp>
        <p:nvSpPr>
          <p:cNvPr id="41" name="Text 14"/>
          <p:cNvSpPr/>
          <p:nvPr/>
        </p:nvSpPr>
        <p:spPr>
          <a:xfrm>
            <a:off x="6765611" y="4116319"/>
            <a:ext cx="40041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AWS Service Roles</a:t>
            </a:r>
            <a:endParaRPr lang="en-US" sz="1315" dirty="0"/>
          </a:p>
        </p:txBody>
      </p:sp>
      <p:sp>
        <p:nvSpPr>
          <p:cNvPr id="42" name="Text 15"/>
          <p:cNvSpPr/>
          <p:nvPr/>
        </p:nvSpPr>
        <p:spPr>
          <a:xfrm>
            <a:off x="6765611" y="4376179"/>
            <a:ext cx="480501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Granting AWS services permissions to access other resources</a:t>
            </a:r>
            <a:endParaRPr lang="en-US" sz="1023" dirty="0"/>
          </a:p>
        </p:txBody>
      </p:sp>
      <p:sp>
        <p:nvSpPr>
          <p:cNvPr id="43" name="Text 16"/>
          <p:cNvSpPr/>
          <p:nvPr/>
        </p:nvSpPr>
        <p:spPr>
          <a:xfrm>
            <a:off x="6765611" y="4673160"/>
            <a:ext cx="476759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Cross-Account Access</a:t>
            </a:r>
            <a:endParaRPr lang="en-US" sz="1315" dirty="0"/>
          </a:p>
        </p:txBody>
      </p:sp>
      <p:sp>
        <p:nvSpPr>
          <p:cNvPr id="44" name="Text 17"/>
          <p:cNvSpPr/>
          <p:nvPr/>
        </p:nvSpPr>
        <p:spPr>
          <a:xfrm>
            <a:off x="6765611" y="4933019"/>
            <a:ext cx="4767599"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Allowing users in one account to access resources in another</a:t>
            </a:r>
            <a:endParaRPr lang="en-US" sz="1023" dirty="0"/>
          </a:p>
        </p:txBody>
      </p:sp>
      <p:sp>
        <p:nvSpPr>
          <p:cNvPr id="45" name="Text 18"/>
          <p:cNvSpPr/>
          <p:nvPr/>
        </p:nvSpPr>
        <p:spPr>
          <a:xfrm>
            <a:off x="6747050" y="5230000"/>
            <a:ext cx="434306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Federated Access</a:t>
            </a:r>
            <a:endParaRPr lang="en-US" sz="1315" dirty="0"/>
          </a:p>
        </p:txBody>
      </p:sp>
      <p:sp>
        <p:nvSpPr>
          <p:cNvPr id="46" name="Text 19"/>
          <p:cNvSpPr/>
          <p:nvPr/>
        </p:nvSpPr>
        <p:spPr>
          <a:xfrm>
            <a:off x="6747050" y="5489860"/>
            <a:ext cx="5211679"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Enabling external users to assume roles through identity providers</a:t>
            </a:r>
            <a:endParaRPr lang="en-US" sz="1023" dirty="0"/>
          </a:p>
        </p:txBody>
      </p:sp>
      <p:sp>
        <p:nvSpPr>
          <p:cNvPr id="47" name="Text 20"/>
          <p:cNvSpPr/>
          <p:nvPr/>
        </p:nvSpPr>
        <p:spPr>
          <a:xfrm>
            <a:off x="6731243" y="5791700"/>
            <a:ext cx="359539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Delegated Access</a:t>
            </a:r>
            <a:endParaRPr lang="en-US" sz="1315" dirty="0"/>
          </a:p>
        </p:txBody>
      </p:sp>
      <p:sp>
        <p:nvSpPr>
          <p:cNvPr id="48" name="Text 21"/>
          <p:cNvSpPr/>
          <p:nvPr/>
        </p:nvSpPr>
        <p:spPr>
          <a:xfrm>
            <a:off x="6747050" y="6107243"/>
            <a:ext cx="4314469"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Allowing users to temporarily elevate their permissions</a:t>
            </a:r>
            <a:endParaRPr lang="en-US" sz="1023" dirty="0"/>
          </a:p>
        </p:txBody>
      </p:sp>
      <p:pic>
        <p:nvPicPr>
          <p:cNvPr id="49" name="Image 23" descr="Braille with solid fill">
            <a:extLst>
              <a:ext uri="{FF2B5EF4-FFF2-40B4-BE49-F238E27FC236}">
                <a16:creationId xmlns:a16="http://schemas.microsoft.com/office/drawing/2014/main" id="{E5493062-86E5-7984-D46B-D0B124BABFD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6430279" y="5840679"/>
            <a:ext cx="213455" cy="2134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C80D2-8E06-05F8-E262-BC3AA8D542BB}"/>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EF486FFB-0FA3-0936-9C0C-424A6A9171CF}"/>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2592716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0992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709927"/>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11136809" cy="66820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8"/>
          <a:stretch>
            <a:fillRect/>
          </a:stretch>
        </p:blipFill>
        <p:spPr>
          <a:xfrm>
            <a:off x="371227" y="2566447"/>
            <a:ext cx="11136809" cy="668209"/>
          </a:xfrm>
          <a:prstGeom prst="rect">
            <a:avLst/>
          </a:prstGeom>
        </p:spPr>
      </p:pic>
      <p:pic>
        <p:nvPicPr>
          <p:cNvPr id="9" name="Image 7" descr="preencoded.png"/>
          <p:cNvPicPr>
            <a:picLocks noChangeAspect="1"/>
          </p:cNvPicPr>
          <p:nvPr/>
        </p:nvPicPr>
        <p:blipFill>
          <a:blip r:embed="rId7"/>
          <a:stretch>
            <a:fillRect/>
          </a:stretch>
        </p:blipFill>
        <p:spPr>
          <a:xfrm>
            <a:off x="519717" y="2714938"/>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3420269"/>
            <a:ext cx="11136809" cy="668209"/>
          </a:xfrm>
          <a:prstGeom prst="rect">
            <a:avLst/>
          </a:prstGeom>
        </p:spPr>
      </p:pic>
      <p:pic>
        <p:nvPicPr>
          <p:cNvPr id="11" name="Image 9" descr="preencoded.png"/>
          <p:cNvPicPr>
            <a:picLocks noChangeAspect="1"/>
          </p:cNvPicPr>
          <p:nvPr/>
        </p:nvPicPr>
        <p:blipFill>
          <a:blip r:embed="rId7"/>
          <a:stretch>
            <a:fillRect/>
          </a:stretch>
        </p:blipFill>
        <p:spPr>
          <a:xfrm>
            <a:off x="519717" y="3568760"/>
            <a:ext cx="371227" cy="371227"/>
          </a:xfrm>
          <a:prstGeom prst="rect">
            <a:avLst/>
          </a:prstGeom>
        </p:spPr>
      </p:pic>
      <p:pic>
        <p:nvPicPr>
          <p:cNvPr id="12" name="Image 10" descr="preencoded.png"/>
          <p:cNvPicPr>
            <a:picLocks noChangeAspect="1"/>
          </p:cNvPicPr>
          <p:nvPr/>
        </p:nvPicPr>
        <p:blipFill>
          <a:blip r:embed="rId6"/>
          <a:stretch>
            <a:fillRect/>
          </a:stretch>
        </p:blipFill>
        <p:spPr>
          <a:xfrm>
            <a:off x="371227" y="4274091"/>
            <a:ext cx="11136809" cy="668209"/>
          </a:xfrm>
          <a:prstGeom prst="rect">
            <a:avLst/>
          </a:prstGeom>
        </p:spPr>
      </p:pic>
      <p:pic>
        <p:nvPicPr>
          <p:cNvPr id="13" name="Image 11" descr="preencoded.png"/>
          <p:cNvPicPr>
            <a:picLocks noChangeAspect="1"/>
          </p:cNvPicPr>
          <p:nvPr/>
        </p:nvPicPr>
        <p:blipFill>
          <a:blip r:embed="rId7"/>
          <a:stretch>
            <a:fillRect/>
          </a:stretch>
        </p:blipFill>
        <p:spPr>
          <a:xfrm>
            <a:off x="519717" y="4422582"/>
            <a:ext cx="371227" cy="371227"/>
          </a:xfrm>
          <a:prstGeom prst="rect">
            <a:avLst/>
          </a:prstGeom>
        </p:spPr>
      </p:pic>
      <p:pic>
        <p:nvPicPr>
          <p:cNvPr id="16" name="Image 14" descr="preencoded.png"/>
          <p:cNvPicPr>
            <a:picLocks noChangeAspect="1"/>
          </p:cNvPicPr>
          <p:nvPr/>
        </p:nvPicPr>
        <p:blipFill>
          <a:blip r:embed="rId9"/>
          <a:stretch>
            <a:fillRect/>
          </a:stretch>
        </p:blipFill>
        <p:spPr>
          <a:xfrm>
            <a:off x="7820563" y="6390085"/>
            <a:ext cx="3761718" cy="55684"/>
          </a:xfrm>
          <a:prstGeom prst="rect">
            <a:avLst/>
          </a:prstGeom>
        </p:spPr>
      </p:pic>
      <p:pic>
        <p:nvPicPr>
          <p:cNvPr id="17" name="Image 15" descr="preencoded.png"/>
          <p:cNvPicPr>
            <a:picLocks noChangeAspect="1"/>
          </p:cNvPicPr>
          <p:nvPr/>
        </p:nvPicPr>
        <p:blipFill>
          <a:blip r:embed="rId10"/>
          <a:stretch>
            <a:fillRect/>
          </a:stretch>
        </p:blipFill>
        <p:spPr>
          <a:xfrm>
            <a:off x="7820563" y="6390085"/>
            <a:ext cx="1175456" cy="55684"/>
          </a:xfrm>
          <a:prstGeom prst="rect">
            <a:avLst/>
          </a:prstGeom>
        </p:spPr>
      </p:pic>
      <p:sp>
        <p:nvSpPr>
          <p:cNvPr id="18"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is a core function of an IAM Role?</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6" y="1861116"/>
            <a:ext cx="633719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permanently associate permissions with a single user.</a:t>
            </a:r>
            <a:endParaRPr lang="en-US" sz="1461" dirty="0"/>
          </a:p>
        </p:txBody>
      </p:sp>
      <p:sp>
        <p:nvSpPr>
          <p:cNvPr id="23" name="Text 5"/>
          <p:cNvSpPr/>
          <p:nvPr/>
        </p:nvSpPr>
        <p:spPr>
          <a:xfrm>
            <a:off x="648632" y="271493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1039436" y="2714938"/>
            <a:ext cx="546625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provide long-term credentials for applications.</a:t>
            </a:r>
            <a:endParaRPr lang="en-US" sz="1461" dirty="0"/>
          </a:p>
        </p:txBody>
      </p:sp>
      <p:sp>
        <p:nvSpPr>
          <p:cNvPr id="25" name="Text 7"/>
          <p:cNvSpPr/>
          <p:nvPr/>
        </p:nvSpPr>
        <p:spPr>
          <a:xfrm>
            <a:off x="650807" y="356876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6" y="3568760"/>
            <a:ext cx="614438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offer temporary security credentials when assumed.</a:t>
            </a:r>
            <a:endParaRPr lang="en-US" sz="1461" dirty="0"/>
          </a:p>
        </p:txBody>
      </p:sp>
      <p:sp>
        <p:nvSpPr>
          <p:cNvPr id="27" name="Text 9"/>
          <p:cNvSpPr/>
          <p:nvPr/>
        </p:nvSpPr>
        <p:spPr>
          <a:xfrm>
            <a:off x="643701" y="442258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1039435" y="4422582"/>
            <a:ext cx="385907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define a collection of IAM users.</a:t>
            </a:r>
            <a:endParaRPr lang="en-US" sz="146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8834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988347"/>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601257"/>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749748"/>
            <a:ext cx="371227" cy="371227"/>
          </a:xfrm>
          <a:prstGeom prst="rect">
            <a:avLst/>
          </a:prstGeom>
        </p:spPr>
      </p:pic>
      <p:pic>
        <p:nvPicPr>
          <p:cNvPr id="8" name="Image 6" descr="preencoded.png"/>
          <p:cNvPicPr>
            <a:picLocks noChangeAspect="1"/>
          </p:cNvPicPr>
          <p:nvPr/>
        </p:nvPicPr>
        <p:blipFill>
          <a:blip r:embed="rId8"/>
          <a:stretch>
            <a:fillRect/>
          </a:stretch>
        </p:blipFill>
        <p:spPr>
          <a:xfrm>
            <a:off x="6050999" y="1601257"/>
            <a:ext cx="5457036" cy="816699"/>
          </a:xfrm>
          <a:prstGeom prst="rect">
            <a:avLst/>
          </a:prstGeom>
        </p:spPr>
      </p:pic>
      <p:pic>
        <p:nvPicPr>
          <p:cNvPr id="9" name="Image 7" descr="preencoded.png"/>
          <p:cNvPicPr>
            <a:picLocks noChangeAspect="1"/>
          </p:cNvPicPr>
          <p:nvPr/>
        </p:nvPicPr>
        <p:blipFill>
          <a:blip r:embed="rId9"/>
          <a:stretch>
            <a:fillRect/>
          </a:stretch>
        </p:blipFill>
        <p:spPr>
          <a:xfrm>
            <a:off x="6199490" y="1749748"/>
            <a:ext cx="371227" cy="371227"/>
          </a:xfrm>
          <a:prstGeom prst="rect">
            <a:avLst/>
          </a:prstGeom>
        </p:spPr>
      </p:pic>
      <p:pic>
        <p:nvPicPr>
          <p:cNvPr id="10" name="Image 8" descr="preencoded.png"/>
          <p:cNvPicPr>
            <a:picLocks noChangeAspect="1"/>
          </p:cNvPicPr>
          <p:nvPr/>
        </p:nvPicPr>
        <p:blipFill>
          <a:blip r:embed="rId10"/>
          <a:stretch>
            <a:fillRect/>
          </a:stretch>
        </p:blipFill>
        <p:spPr>
          <a:xfrm>
            <a:off x="371227" y="2640693"/>
            <a:ext cx="5457036" cy="816699"/>
          </a:xfrm>
          <a:prstGeom prst="rect">
            <a:avLst/>
          </a:prstGeom>
        </p:spPr>
      </p:pic>
      <p:pic>
        <p:nvPicPr>
          <p:cNvPr id="11" name="Image 9" descr="preencoded.png"/>
          <p:cNvPicPr>
            <a:picLocks noChangeAspect="1"/>
          </p:cNvPicPr>
          <p:nvPr/>
        </p:nvPicPr>
        <p:blipFill>
          <a:blip r:embed="rId11"/>
          <a:stretch>
            <a:fillRect/>
          </a:stretch>
        </p:blipFill>
        <p:spPr>
          <a:xfrm>
            <a:off x="519717" y="2789183"/>
            <a:ext cx="371227" cy="371227"/>
          </a:xfrm>
          <a:prstGeom prst="rect">
            <a:avLst/>
          </a:prstGeom>
        </p:spPr>
      </p:pic>
      <p:pic>
        <p:nvPicPr>
          <p:cNvPr id="12" name="Image 10" descr="preencoded.png"/>
          <p:cNvPicPr>
            <a:picLocks noChangeAspect="1"/>
          </p:cNvPicPr>
          <p:nvPr/>
        </p:nvPicPr>
        <p:blipFill>
          <a:blip r:embed="rId12"/>
          <a:stretch>
            <a:fillRect/>
          </a:stretch>
        </p:blipFill>
        <p:spPr>
          <a:xfrm>
            <a:off x="6050999" y="2640693"/>
            <a:ext cx="5457036" cy="816699"/>
          </a:xfrm>
          <a:prstGeom prst="rect">
            <a:avLst/>
          </a:prstGeom>
        </p:spPr>
      </p:pic>
      <p:pic>
        <p:nvPicPr>
          <p:cNvPr id="13" name="Image 11" descr="preencoded.png"/>
          <p:cNvPicPr>
            <a:picLocks noChangeAspect="1"/>
          </p:cNvPicPr>
          <p:nvPr/>
        </p:nvPicPr>
        <p:blipFill>
          <a:blip r:embed="rId9"/>
          <a:stretch>
            <a:fillRect/>
          </a:stretch>
        </p:blipFill>
        <p:spPr>
          <a:xfrm>
            <a:off x="6199490" y="2789183"/>
            <a:ext cx="371227" cy="371227"/>
          </a:xfrm>
          <a:prstGeom prst="rect">
            <a:avLst/>
          </a:prstGeom>
        </p:spPr>
      </p:pic>
      <p:pic>
        <p:nvPicPr>
          <p:cNvPr id="14" name="Image 12" descr="preencoded.png"/>
          <p:cNvPicPr>
            <a:picLocks noChangeAspect="1"/>
          </p:cNvPicPr>
          <p:nvPr/>
        </p:nvPicPr>
        <p:blipFill>
          <a:blip r:embed="rId13"/>
          <a:stretch>
            <a:fillRect/>
          </a:stretch>
        </p:blipFill>
        <p:spPr>
          <a:xfrm>
            <a:off x="371227" y="3754374"/>
            <a:ext cx="11136809" cy="1631079"/>
          </a:xfrm>
          <a:prstGeom prst="rect">
            <a:avLst/>
          </a:prstGeom>
        </p:spPr>
      </p:pic>
      <p:pic>
        <p:nvPicPr>
          <p:cNvPr id="15" name="Image 13" descr="preencoded.png"/>
          <p:cNvPicPr>
            <a:picLocks noChangeAspect="1"/>
          </p:cNvPicPr>
          <p:nvPr/>
        </p:nvPicPr>
        <p:blipFill>
          <a:blip r:embed="rId14"/>
          <a:stretch>
            <a:fillRect/>
          </a:stretch>
        </p:blipFill>
        <p:spPr>
          <a:xfrm>
            <a:off x="593963" y="4014232"/>
            <a:ext cx="139210" cy="185613"/>
          </a:xfrm>
          <a:prstGeom prst="rect">
            <a:avLst/>
          </a:prstGeom>
        </p:spPr>
      </p:pic>
      <p:pic>
        <p:nvPicPr>
          <p:cNvPr id="16" name="Image 14" descr="preencoded.png"/>
          <p:cNvPicPr>
            <a:picLocks noChangeAspect="1"/>
          </p:cNvPicPr>
          <p:nvPr/>
        </p:nvPicPr>
        <p:blipFill>
          <a:blip r:embed="rId15"/>
          <a:stretch>
            <a:fillRect/>
          </a:stretch>
        </p:blipFill>
        <p:spPr>
          <a:xfrm>
            <a:off x="371227" y="5749718"/>
            <a:ext cx="148491" cy="148491"/>
          </a:xfrm>
          <a:prstGeom prst="rect">
            <a:avLst/>
          </a:prstGeom>
        </p:spPr>
      </p:pic>
      <p:pic>
        <p:nvPicPr>
          <p:cNvPr id="18" name="Image 16" descr="preencoded.png"/>
          <p:cNvPicPr>
            <a:picLocks noChangeAspect="1"/>
          </p:cNvPicPr>
          <p:nvPr/>
        </p:nvPicPr>
        <p:blipFill>
          <a:blip r:embed="rId16"/>
          <a:stretch>
            <a:fillRect/>
          </a:stretch>
        </p:blipFill>
        <p:spPr>
          <a:xfrm>
            <a:off x="7820563" y="6668505"/>
            <a:ext cx="3761718" cy="55684"/>
          </a:xfrm>
          <a:prstGeom prst="rect">
            <a:avLst/>
          </a:prstGeom>
        </p:spPr>
      </p:pic>
      <p:pic>
        <p:nvPicPr>
          <p:cNvPr id="19" name="Image 17" descr="preencoded.png"/>
          <p:cNvPicPr>
            <a:picLocks noChangeAspect="1"/>
          </p:cNvPicPr>
          <p:nvPr/>
        </p:nvPicPr>
        <p:blipFill>
          <a:blip r:embed="rId17"/>
          <a:stretch>
            <a:fillRect/>
          </a:stretch>
        </p:blipFill>
        <p:spPr>
          <a:xfrm>
            <a:off x="7820563" y="6668505"/>
            <a:ext cx="1175456" cy="55684"/>
          </a:xfrm>
          <a:prstGeom prst="rect">
            <a:avLst/>
          </a:prstGeom>
        </p:spPr>
      </p:pic>
      <p:sp>
        <p:nvSpPr>
          <p:cNvPr id="20"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a:t>
            </a:r>
            <a:endParaRPr lang="en-US" sz="2192" dirty="0"/>
          </a:p>
        </p:txBody>
      </p:sp>
      <p:sp>
        <p:nvSpPr>
          <p:cNvPr id="22" name="Text 2"/>
          <p:cNvSpPr/>
          <p:nvPr/>
        </p:nvSpPr>
        <p:spPr>
          <a:xfrm>
            <a:off x="371227" y="1081539"/>
            <a:ext cx="13364170"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of the following is a core function of an IAM Role?</a:t>
            </a:r>
            <a:endParaRPr lang="en-US" sz="1754" dirty="0"/>
          </a:p>
        </p:txBody>
      </p:sp>
      <p:sp>
        <p:nvSpPr>
          <p:cNvPr id="23" name="Text 3"/>
          <p:cNvSpPr/>
          <p:nvPr/>
        </p:nvSpPr>
        <p:spPr>
          <a:xfrm>
            <a:off x="647762"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4" name="Text 4"/>
          <p:cNvSpPr/>
          <p:nvPr/>
        </p:nvSpPr>
        <p:spPr>
          <a:xfrm>
            <a:off x="1039435" y="1749748"/>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permanently associate permissions with a single user.</a:t>
            </a:r>
            <a:endParaRPr lang="en-US" sz="1461" dirty="0"/>
          </a:p>
        </p:txBody>
      </p:sp>
      <p:sp>
        <p:nvSpPr>
          <p:cNvPr id="25" name="Text 5"/>
          <p:cNvSpPr/>
          <p:nvPr/>
        </p:nvSpPr>
        <p:spPr>
          <a:xfrm>
            <a:off x="6328404"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719208" y="1749748"/>
            <a:ext cx="546625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provide long-term credentials for applications.</a:t>
            </a:r>
            <a:endParaRPr lang="en-US" sz="1461" dirty="0"/>
          </a:p>
        </p:txBody>
      </p:sp>
      <p:sp>
        <p:nvSpPr>
          <p:cNvPr id="27" name="Text 7"/>
          <p:cNvSpPr/>
          <p:nvPr/>
        </p:nvSpPr>
        <p:spPr>
          <a:xfrm>
            <a:off x="650807" y="2789183"/>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8" name="Text 8"/>
          <p:cNvSpPr/>
          <p:nvPr/>
        </p:nvSpPr>
        <p:spPr>
          <a:xfrm>
            <a:off x="1039435" y="2789183"/>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offer temporary security credentials when assumed.</a:t>
            </a:r>
            <a:endParaRPr lang="en-US" sz="1461" dirty="0"/>
          </a:p>
        </p:txBody>
      </p:sp>
      <p:sp>
        <p:nvSpPr>
          <p:cNvPr id="29" name="Text 9"/>
          <p:cNvSpPr/>
          <p:nvPr/>
        </p:nvSpPr>
        <p:spPr>
          <a:xfrm>
            <a:off x="6323474" y="2789183"/>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0" name="Text 10"/>
          <p:cNvSpPr/>
          <p:nvPr/>
        </p:nvSpPr>
        <p:spPr>
          <a:xfrm>
            <a:off x="6719207" y="2789183"/>
            <a:ext cx="385907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define a collection of IAM users.</a:t>
            </a:r>
            <a:endParaRPr lang="en-US" sz="1461" dirty="0"/>
          </a:p>
        </p:txBody>
      </p:sp>
      <p:sp>
        <p:nvSpPr>
          <p:cNvPr id="31" name="Text 11"/>
          <p:cNvSpPr/>
          <p:nvPr/>
        </p:nvSpPr>
        <p:spPr>
          <a:xfrm>
            <a:off x="807418" y="3977109"/>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2" name="Text 12"/>
          <p:cNvSpPr/>
          <p:nvPr/>
        </p:nvSpPr>
        <p:spPr>
          <a:xfrm>
            <a:off x="593963" y="4348337"/>
            <a:ext cx="10691336" cy="814379"/>
          </a:xfrm>
          <a:prstGeom prst="rect">
            <a:avLst/>
          </a:prstGeom>
          <a:noFill/>
          <a:ln/>
        </p:spPr>
        <p:txBody>
          <a:bodyPr vert="horz" wrap="square" lIns="0" tIns="0" rIns="0" bIns="0" rtlCol="0" anchor="t"/>
          <a:lstStyle/>
          <a:p>
            <a:pPr>
              <a:lnSpc>
                <a:spcPts val="2138"/>
              </a:lnSpc>
            </a:pPr>
            <a:r>
              <a:rPr lang="en-US" sz="1315" dirty="0">
                <a:solidFill>
                  <a:srgbClr val="374151"/>
                </a:solidFill>
                <a:latin typeface="ui-sans-serif" pitchFamily="34" charset="0"/>
                <a:ea typeface="ui-sans-serif" pitchFamily="34" charset="-122"/>
                <a:cs typeface="ui-sans-serif" pitchFamily="34" charset="-120"/>
              </a:rPr>
              <a:t>An IAM role is designed to be assumed by authorized entities (users, applications, or AWS services) and, upon assumption, provides temporary security credentials. Unlike IAM users, roles do not have long-term credentials like passwords or access keys permanently associated with them. This mechanism enhances security by limiting the duration of access.</a:t>
            </a:r>
            <a:endParaRPr lang="en-US" sz="1315" dirty="0"/>
          </a:p>
        </p:txBody>
      </p:sp>
      <p:sp>
        <p:nvSpPr>
          <p:cNvPr id="33" name="Text 13"/>
          <p:cNvSpPr/>
          <p:nvPr/>
        </p:nvSpPr>
        <p:spPr>
          <a:xfrm>
            <a:off x="593963" y="5694034"/>
            <a:ext cx="9683803"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Key point: Roles provide temporary credentials, enhancing security through time-limited access.</a:t>
            </a:r>
            <a:endParaRPr lang="en-US" sz="131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638379"/>
            <a:ext cx="4640337" cy="1373540"/>
          </a:xfrm>
          <a:prstGeom prst="rect">
            <a:avLst/>
          </a:prstGeom>
        </p:spPr>
      </p:pic>
      <p:pic>
        <p:nvPicPr>
          <p:cNvPr id="7" name="Image 5" descr="preencoded.png"/>
          <p:cNvPicPr>
            <a:picLocks noChangeAspect="1"/>
          </p:cNvPicPr>
          <p:nvPr/>
        </p:nvPicPr>
        <p:blipFill>
          <a:blip r:embed="rId7"/>
          <a:stretch>
            <a:fillRect/>
          </a:stretch>
        </p:blipFill>
        <p:spPr>
          <a:xfrm>
            <a:off x="519718" y="1786871"/>
            <a:ext cx="445472" cy="445472"/>
          </a:xfrm>
          <a:prstGeom prst="rect">
            <a:avLst/>
          </a:prstGeom>
        </p:spPr>
      </p:pic>
      <p:pic>
        <p:nvPicPr>
          <p:cNvPr id="8" name="Image 6" descr="preencoded.png"/>
          <p:cNvPicPr>
            <a:picLocks noChangeAspect="1"/>
          </p:cNvPicPr>
          <p:nvPr/>
        </p:nvPicPr>
        <p:blipFill>
          <a:blip r:embed="rId8"/>
          <a:stretch>
            <a:fillRect/>
          </a:stretch>
        </p:blipFill>
        <p:spPr>
          <a:xfrm>
            <a:off x="603244" y="1861116"/>
            <a:ext cx="278420" cy="296982"/>
          </a:xfrm>
          <a:prstGeom prst="rect">
            <a:avLst/>
          </a:prstGeom>
        </p:spPr>
      </p:pic>
      <p:pic>
        <p:nvPicPr>
          <p:cNvPr id="9" name="Image 7" descr="preencoded.png"/>
          <p:cNvPicPr>
            <a:picLocks noChangeAspect="1"/>
          </p:cNvPicPr>
          <p:nvPr/>
        </p:nvPicPr>
        <p:blipFill>
          <a:blip r:embed="rId9"/>
          <a:stretch>
            <a:fillRect/>
          </a:stretch>
        </p:blipFill>
        <p:spPr>
          <a:xfrm>
            <a:off x="668208" y="2343711"/>
            <a:ext cx="167052" cy="167052"/>
          </a:xfrm>
          <a:prstGeom prst="rect">
            <a:avLst/>
          </a:prstGeom>
        </p:spPr>
      </p:pic>
      <p:pic>
        <p:nvPicPr>
          <p:cNvPr id="10" name="Image 8" descr="preencoded.png"/>
          <p:cNvPicPr>
            <a:picLocks noChangeAspect="1"/>
          </p:cNvPicPr>
          <p:nvPr/>
        </p:nvPicPr>
        <p:blipFill>
          <a:blip r:embed="rId9"/>
          <a:stretch>
            <a:fillRect/>
          </a:stretch>
        </p:blipFill>
        <p:spPr>
          <a:xfrm>
            <a:off x="668208" y="2640692"/>
            <a:ext cx="167052" cy="167052"/>
          </a:xfrm>
          <a:prstGeom prst="rect">
            <a:avLst/>
          </a:prstGeom>
        </p:spPr>
      </p:pic>
      <p:pic>
        <p:nvPicPr>
          <p:cNvPr id="11" name="Image 9" descr="preencoded.png"/>
          <p:cNvPicPr>
            <a:picLocks noChangeAspect="1"/>
          </p:cNvPicPr>
          <p:nvPr/>
        </p:nvPicPr>
        <p:blipFill>
          <a:blip r:embed="rId10"/>
          <a:stretch>
            <a:fillRect/>
          </a:stretch>
        </p:blipFill>
        <p:spPr>
          <a:xfrm>
            <a:off x="6867698" y="1638379"/>
            <a:ext cx="4640337" cy="1373540"/>
          </a:xfrm>
          <a:prstGeom prst="rect">
            <a:avLst/>
          </a:prstGeom>
        </p:spPr>
      </p:pic>
      <p:pic>
        <p:nvPicPr>
          <p:cNvPr id="12" name="Image 10" descr="preencoded.png"/>
          <p:cNvPicPr>
            <a:picLocks noChangeAspect="1"/>
          </p:cNvPicPr>
          <p:nvPr/>
        </p:nvPicPr>
        <p:blipFill>
          <a:blip r:embed="rId11"/>
          <a:stretch>
            <a:fillRect/>
          </a:stretch>
        </p:blipFill>
        <p:spPr>
          <a:xfrm>
            <a:off x="7016189" y="1786871"/>
            <a:ext cx="445472" cy="445472"/>
          </a:xfrm>
          <a:prstGeom prst="rect">
            <a:avLst/>
          </a:prstGeom>
        </p:spPr>
      </p:pic>
      <p:pic>
        <p:nvPicPr>
          <p:cNvPr id="13" name="Image 11" descr="preencoded.png"/>
          <p:cNvPicPr>
            <a:picLocks noChangeAspect="1"/>
          </p:cNvPicPr>
          <p:nvPr/>
        </p:nvPicPr>
        <p:blipFill>
          <a:blip r:embed="rId12"/>
          <a:stretch>
            <a:fillRect/>
          </a:stretch>
        </p:blipFill>
        <p:spPr>
          <a:xfrm>
            <a:off x="7099715" y="1861116"/>
            <a:ext cx="278420" cy="296982"/>
          </a:xfrm>
          <a:prstGeom prst="rect">
            <a:avLst/>
          </a:prstGeom>
        </p:spPr>
      </p:pic>
      <p:pic>
        <p:nvPicPr>
          <p:cNvPr id="14" name="Image 12" descr="preencoded.png"/>
          <p:cNvPicPr>
            <a:picLocks noChangeAspect="1"/>
          </p:cNvPicPr>
          <p:nvPr/>
        </p:nvPicPr>
        <p:blipFill>
          <a:blip r:embed="rId9"/>
          <a:stretch>
            <a:fillRect/>
          </a:stretch>
        </p:blipFill>
        <p:spPr>
          <a:xfrm>
            <a:off x="7164680" y="2343711"/>
            <a:ext cx="167052" cy="167052"/>
          </a:xfrm>
          <a:prstGeom prst="rect">
            <a:avLst/>
          </a:prstGeom>
        </p:spPr>
      </p:pic>
      <p:pic>
        <p:nvPicPr>
          <p:cNvPr id="15" name="Image 13" descr="preencoded.png"/>
          <p:cNvPicPr>
            <a:picLocks noChangeAspect="1"/>
          </p:cNvPicPr>
          <p:nvPr/>
        </p:nvPicPr>
        <p:blipFill>
          <a:blip r:embed="rId9"/>
          <a:stretch>
            <a:fillRect/>
          </a:stretch>
        </p:blipFill>
        <p:spPr>
          <a:xfrm>
            <a:off x="7164680" y="2640692"/>
            <a:ext cx="167052" cy="167052"/>
          </a:xfrm>
          <a:prstGeom prst="rect">
            <a:avLst/>
          </a:prstGeom>
        </p:spPr>
      </p:pic>
      <p:pic>
        <p:nvPicPr>
          <p:cNvPr id="16" name="Image 14" descr="preencoded.png"/>
          <p:cNvPicPr>
            <a:picLocks noChangeAspect="1"/>
          </p:cNvPicPr>
          <p:nvPr/>
        </p:nvPicPr>
        <p:blipFill>
          <a:blip r:embed="rId13"/>
          <a:stretch>
            <a:fillRect/>
          </a:stretch>
        </p:blipFill>
        <p:spPr>
          <a:xfrm>
            <a:off x="371227" y="3234656"/>
            <a:ext cx="5457036" cy="816699"/>
          </a:xfrm>
          <a:prstGeom prst="rect">
            <a:avLst/>
          </a:prstGeom>
        </p:spPr>
      </p:pic>
      <p:pic>
        <p:nvPicPr>
          <p:cNvPr id="17" name="Image 15" descr="preencoded.png"/>
          <p:cNvPicPr>
            <a:picLocks noChangeAspect="1"/>
          </p:cNvPicPr>
          <p:nvPr/>
        </p:nvPicPr>
        <p:blipFill>
          <a:blip r:embed="rId14"/>
          <a:stretch>
            <a:fillRect/>
          </a:stretch>
        </p:blipFill>
        <p:spPr>
          <a:xfrm>
            <a:off x="519717" y="3383146"/>
            <a:ext cx="371227" cy="371227"/>
          </a:xfrm>
          <a:prstGeom prst="rect">
            <a:avLst/>
          </a:prstGeom>
        </p:spPr>
      </p:pic>
      <p:pic>
        <p:nvPicPr>
          <p:cNvPr id="18" name="Image 16" descr="preencoded.png"/>
          <p:cNvPicPr>
            <a:picLocks noChangeAspect="1"/>
          </p:cNvPicPr>
          <p:nvPr/>
        </p:nvPicPr>
        <p:blipFill>
          <a:blip r:embed="rId13"/>
          <a:stretch>
            <a:fillRect/>
          </a:stretch>
        </p:blipFill>
        <p:spPr>
          <a:xfrm>
            <a:off x="6050999" y="3234656"/>
            <a:ext cx="5457036" cy="816699"/>
          </a:xfrm>
          <a:prstGeom prst="rect">
            <a:avLst/>
          </a:prstGeom>
        </p:spPr>
      </p:pic>
      <p:pic>
        <p:nvPicPr>
          <p:cNvPr id="19" name="Image 17" descr="preencoded.png"/>
          <p:cNvPicPr>
            <a:picLocks noChangeAspect="1"/>
          </p:cNvPicPr>
          <p:nvPr/>
        </p:nvPicPr>
        <p:blipFill>
          <a:blip r:embed="rId15"/>
          <a:stretch>
            <a:fillRect/>
          </a:stretch>
        </p:blipFill>
        <p:spPr>
          <a:xfrm>
            <a:off x="6199490" y="3383146"/>
            <a:ext cx="371227" cy="371227"/>
          </a:xfrm>
          <a:prstGeom prst="rect">
            <a:avLst/>
          </a:prstGeom>
        </p:spPr>
      </p:pic>
      <p:pic>
        <p:nvPicPr>
          <p:cNvPr id="20" name="Image 18" descr="preencoded.png"/>
          <p:cNvPicPr>
            <a:picLocks noChangeAspect="1"/>
          </p:cNvPicPr>
          <p:nvPr/>
        </p:nvPicPr>
        <p:blipFill>
          <a:blip r:embed="rId16"/>
          <a:stretch>
            <a:fillRect/>
          </a:stretch>
        </p:blipFill>
        <p:spPr>
          <a:xfrm>
            <a:off x="371227" y="4274091"/>
            <a:ext cx="5457036" cy="816699"/>
          </a:xfrm>
          <a:prstGeom prst="rect">
            <a:avLst/>
          </a:prstGeom>
        </p:spPr>
      </p:pic>
      <p:pic>
        <p:nvPicPr>
          <p:cNvPr id="21" name="Image 19" descr="preencoded.png"/>
          <p:cNvPicPr>
            <a:picLocks noChangeAspect="1"/>
          </p:cNvPicPr>
          <p:nvPr/>
        </p:nvPicPr>
        <p:blipFill>
          <a:blip r:embed="rId14"/>
          <a:stretch>
            <a:fillRect/>
          </a:stretch>
        </p:blipFill>
        <p:spPr>
          <a:xfrm>
            <a:off x="519717" y="4422582"/>
            <a:ext cx="371227" cy="371227"/>
          </a:xfrm>
          <a:prstGeom prst="rect">
            <a:avLst/>
          </a:prstGeom>
        </p:spPr>
      </p:pic>
      <p:pic>
        <p:nvPicPr>
          <p:cNvPr id="22" name="Image 20" descr="preencoded.png"/>
          <p:cNvPicPr>
            <a:picLocks noChangeAspect="1"/>
          </p:cNvPicPr>
          <p:nvPr/>
        </p:nvPicPr>
        <p:blipFill>
          <a:blip r:embed="rId16"/>
          <a:stretch>
            <a:fillRect/>
          </a:stretch>
        </p:blipFill>
        <p:spPr>
          <a:xfrm>
            <a:off x="6050999" y="4274091"/>
            <a:ext cx="5457036" cy="816699"/>
          </a:xfrm>
          <a:prstGeom prst="rect">
            <a:avLst/>
          </a:prstGeom>
        </p:spPr>
      </p:pic>
      <p:pic>
        <p:nvPicPr>
          <p:cNvPr id="23" name="Image 21" descr="preencoded.png"/>
          <p:cNvPicPr>
            <a:picLocks noChangeAspect="1"/>
          </p:cNvPicPr>
          <p:nvPr/>
        </p:nvPicPr>
        <p:blipFill>
          <a:blip r:embed="rId15"/>
          <a:stretch>
            <a:fillRect/>
          </a:stretch>
        </p:blipFill>
        <p:spPr>
          <a:xfrm>
            <a:off x="6199490" y="4422582"/>
            <a:ext cx="371227" cy="371227"/>
          </a:xfrm>
          <a:prstGeom prst="rect">
            <a:avLst/>
          </a:prstGeom>
        </p:spPr>
      </p:pic>
      <p:pic>
        <p:nvPicPr>
          <p:cNvPr id="24" name="Image 22" descr="preencoded.png"/>
          <p:cNvPicPr>
            <a:picLocks noChangeAspect="1"/>
          </p:cNvPicPr>
          <p:nvPr/>
        </p:nvPicPr>
        <p:blipFill>
          <a:blip r:embed="rId17"/>
          <a:stretch>
            <a:fillRect/>
          </a:stretch>
        </p:blipFill>
        <p:spPr>
          <a:xfrm>
            <a:off x="-1" y="6018858"/>
            <a:ext cx="11879263" cy="742454"/>
          </a:xfrm>
          <a:prstGeom prst="rect">
            <a:avLst/>
          </a:prstGeom>
        </p:spPr>
      </p:pic>
      <p:pic>
        <p:nvPicPr>
          <p:cNvPr id="25" name="Image 23" descr="preencoded.png"/>
          <p:cNvPicPr>
            <a:picLocks noChangeAspect="1"/>
          </p:cNvPicPr>
          <p:nvPr/>
        </p:nvPicPr>
        <p:blipFill>
          <a:blip r:embed="rId18"/>
          <a:stretch>
            <a:fillRect/>
          </a:stretch>
        </p:blipFill>
        <p:spPr>
          <a:xfrm>
            <a:off x="7820563" y="6362243"/>
            <a:ext cx="3761718" cy="55684"/>
          </a:xfrm>
          <a:prstGeom prst="rect">
            <a:avLst/>
          </a:prstGeom>
        </p:spPr>
      </p:pic>
      <p:pic>
        <p:nvPicPr>
          <p:cNvPr id="26" name="Image 24" descr="preencoded.png"/>
          <p:cNvPicPr>
            <a:picLocks noChangeAspect="1"/>
          </p:cNvPicPr>
          <p:nvPr/>
        </p:nvPicPr>
        <p:blipFill>
          <a:blip r:embed="rId19"/>
          <a:stretch>
            <a:fillRect/>
          </a:stretch>
        </p:blipFill>
        <p:spPr>
          <a:xfrm>
            <a:off x="7820564" y="6362243"/>
            <a:ext cx="1410517" cy="55684"/>
          </a:xfrm>
          <a:prstGeom prst="rect">
            <a:avLst/>
          </a:prstGeom>
        </p:spPr>
      </p:pic>
      <p:sp>
        <p:nvSpPr>
          <p:cNvPr id="27"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9"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What is a key distinction between an IAM Role and an IAM Group?</a:t>
            </a:r>
            <a:endParaRPr lang="en-US" sz="2192" dirty="0"/>
          </a:p>
        </p:txBody>
      </p:sp>
      <p:sp>
        <p:nvSpPr>
          <p:cNvPr id="30" name="Text 3"/>
          <p:cNvSpPr/>
          <p:nvPr/>
        </p:nvSpPr>
        <p:spPr>
          <a:xfrm>
            <a:off x="1076558" y="1861116"/>
            <a:ext cx="132771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IAM Role</a:t>
            </a:r>
            <a:endParaRPr lang="en-US" sz="1754" dirty="0"/>
          </a:p>
        </p:txBody>
      </p:sp>
      <p:sp>
        <p:nvSpPr>
          <p:cNvPr id="31" name="Text 4"/>
          <p:cNvSpPr/>
          <p:nvPr/>
        </p:nvSpPr>
        <p:spPr>
          <a:xfrm>
            <a:off x="909506" y="2306588"/>
            <a:ext cx="406563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Identity that can be assumed by entities</a:t>
            </a:r>
            <a:endParaRPr lang="en-US" sz="1315" dirty="0"/>
          </a:p>
        </p:txBody>
      </p:sp>
      <p:sp>
        <p:nvSpPr>
          <p:cNvPr id="32" name="Text 5"/>
          <p:cNvSpPr/>
          <p:nvPr/>
        </p:nvSpPr>
        <p:spPr>
          <a:xfrm>
            <a:off x="909506" y="2603570"/>
            <a:ext cx="399881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Provides temporary security credentials</a:t>
            </a:r>
            <a:endParaRPr lang="en-US" sz="1315" dirty="0"/>
          </a:p>
        </p:txBody>
      </p:sp>
      <p:sp>
        <p:nvSpPr>
          <p:cNvPr id="33" name="Text 6"/>
          <p:cNvSpPr/>
          <p:nvPr/>
        </p:nvSpPr>
        <p:spPr>
          <a:xfrm>
            <a:off x="7573030" y="1861116"/>
            <a:ext cx="1581775"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IAM Group</a:t>
            </a:r>
            <a:endParaRPr lang="en-US" sz="1754" dirty="0"/>
          </a:p>
        </p:txBody>
      </p:sp>
      <p:sp>
        <p:nvSpPr>
          <p:cNvPr id="34" name="Text 7"/>
          <p:cNvSpPr/>
          <p:nvPr/>
        </p:nvSpPr>
        <p:spPr>
          <a:xfrm>
            <a:off x="7405978" y="2306588"/>
            <a:ext cx="228687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Collection of IAM users</a:t>
            </a:r>
            <a:endParaRPr lang="en-US" sz="1315" dirty="0"/>
          </a:p>
        </p:txBody>
      </p:sp>
      <p:sp>
        <p:nvSpPr>
          <p:cNvPr id="35" name="Text 8"/>
          <p:cNvSpPr/>
          <p:nvPr/>
        </p:nvSpPr>
        <p:spPr>
          <a:xfrm>
            <a:off x="7405978" y="2603570"/>
            <a:ext cx="353593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Simplifies permission management</a:t>
            </a:r>
            <a:endParaRPr lang="en-US" sz="1315" dirty="0"/>
          </a:p>
        </p:txBody>
      </p:sp>
      <p:sp>
        <p:nvSpPr>
          <p:cNvPr id="36" name="Text 9"/>
          <p:cNvSpPr/>
          <p:nvPr/>
        </p:nvSpPr>
        <p:spPr>
          <a:xfrm>
            <a:off x="647762" y="338314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7" name="Text 10"/>
          <p:cNvSpPr/>
          <p:nvPr/>
        </p:nvSpPr>
        <p:spPr>
          <a:xfrm>
            <a:off x="1039435" y="338314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Roles are collections of users, while IAM Groups define permissions for services.</a:t>
            </a:r>
            <a:endParaRPr lang="en-US" sz="1461" dirty="0"/>
          </a:p>
        </p:txBody>
      </p:sp>
      <p:sp>
        <p:nvSpPr>
          <p:cNvPr id="38" name="Text 11"/>
          <p:cNvSpPr/>
          <p:nvPr/>
        </p:nvSpPr>
        <p:spPr>
          <a:xfrm>
            <a:off x="6328404" y="338314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9" name="Text 12"/>
          <p:cNvSpPr/>
          <p:nvPr/>
        </p:nvSpPr>
        <p:spPr>
          <a:xfrm>
            <a:off x="6719208" y="338314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Roles can be assumed by entities, while IAM Groups are collections of users.</a:t>
            </a:r>
            <a:endParaRPr lang="en-US" sz="1461" dirty="0"/>
          </a:p>
        </p:txBody>
      </p:sp>
      <p:sp>
        <p:nvSpPr>
          <p:cNvPr id="40" name="Text 13"/>
          <p:cNvSpPr/>
          <p:nvPr/>
        </p:nvSpPr>
        <p:spPr>
          <a:xfrm>
            <a:off x="650807" y="442258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41" name="Text 14"/>
          <p:cNvSpPr/>
          <p:nvPr/>
        </p:nvSpPr>
        <p:spPr>
          <a:xfrm>
            <a:off x="1039435" y="4422582"/>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Roles have long-term credentials, while IAM Groups provide temporary access.</a:t>
            </a:r>
            <a:endParaRPr lang="en-US" sz="1461" dirty="0"/>
          </a:p>
        </p:txBody>
      </p:sp>
      <p:sp>
        <p:nvSpPr>
          <p:cNvPr id="42" name="Text 15"/>
          <p:cNvSpPr/>
          <p:nvPr/>
        </p:nvSpPr>
        <p:spPr>
          <a:xfrm>
            <a:off x="6323474" y="4422582"/>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43" name="Text 16"/>
          <p:cNvSpPr/>
          <p:nvPr/>
        </p:nvSpPr>
        <p:spPr>
          <a:xfrm>
            <a:off x="6719208" y="4422582"/>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Roles are permanently associated with a single user, while IAM Groups are not.</a:t>
            </a:r>
            <a:endParaRPr lang="en-US" sz="146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303890"/>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303890"/>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081539"/>
            <a:ext cx="445472" cy="445472"/>
          </a:xfrm>
          <a:prstGeom prst="rect">
            <a:avLst/>
          </a:prstGeom>
        </p:spPr>
      </p:pic>
      <p:pic>
        <p:nvPicPr>
          <p:cNvPr id="7" name="Image 5" descr="preencoded.png"/>
          <p:cNvPicPr>
            <a:picLocks noChangeAspect="1"/>
          </p:cNvPicPr>
          <p:nvPr/>
        </p:nvPicPr>
        <p:blipFill>
          <a:blip r:embed="rId7"/>
          <a:stretch>
            <a:fillRect/>
          </a:stretch>
        </p:blipFill>
        <p:spPr>
          <a:xfrm>
            <a:off x="371227" y="1749748"/>
            <a:ext cx="11136809" cy="556840"/>
          </a:xfrm>
          <a:prstGeom prst="rect">
            <a:avLst/>
          </a:prstGeom>
        </p:spPr>
      </p:pic>
      <p:pic>
        <p:nvPicPr>
          <p:cNvPr id="8" name="Image 6" descr="preencoded.png"/>
          <p:cNvPicPr>
            <a:picLocks noChangeAspect="1"/>
          </p:cNvPicPr>
          <p:nvPr/>
        </p:nvPicPr>
        <p:blipFill>
          <a:blip r:embed="rId8"/>
          <a:stretch>
            <a:fillRect/>
          </a:stretch>
        </p:blipFill>
        <p:spPr>
          <a:xfrm>
            <a:off x="371227" y="4487547"/>
            <a:ext cx="5457036" cy="1781889"/>
          </a:xfrm>
          <a:prstGeom prst="rect">
            <a:avLst/>
          </a:prstGeom>
        </p:spPr>
      </p:pic>
      <p:pic>
        <p:nvPicPr>
          <p:cNvPr id="9" name="Image 7" descr="preencoded.png"/>
          <p:cNvPicPr>
            <a:picLocks noChangeAspect="1"/>
          </p:cNvPicPr>
          <p:nvPr/>
        </p:nvPicPr>
        <p:blipFill>
          <a:blip r:embed="rId9"/>
          <a:stretch>
            <a:fillRect/>
          </a:stretch>
        </p:blipFill>
        <p:spPr>
          <a:xfrm>
            <a:off x="556840" y="4673160"/>
            <a:ext cx="371227" cy="371227"/>
          </a:xfrm>
          <a:prstGeom prst="rect">
            <a:avLst/>
          </a:prstGeom>
        </p:spPr>
      </p:pic>
      <p:pic>
        <p:nvPicPr>
          <p:cNvPr id="10" name="Image 8" descr="preencoded.png"/>
          <p:cNvPicPr>
            <a:picLocks noChangeAspect="1"/>
          </p:cNvPicPr>
          <p:nvPr/>
        </p:nvPicPr>
        <p:blipFill>
          <a:blip r:embed="rId10"/>
          <a:stretch>
            <a:fillRect/>
          </a:stretch>
        </p:blipFill>
        <p:spPr>
          <a:xfrm>
            <a:off x="649647" y="4784528"/>
            <a:ext cx="185613" cy="148491"/>
          </a:xfrm>
          <a:prstGeom prst="rect">
            <a:avLst/>
          </a:prstGeom>
        </p:spPr>
      </p:pic>
      <p:pic>
        <p:nvPicPr>
          <p:cNvPr id="11" name="Image 9" descr="preencoded.png"/>
          <p:cNvPicPr>
            <a:picLocks noChangeAspect="1"/>
          </p:cNvPicPr>
          <p:nvPr/>
        </p:nvPicPr>
        <p:blipFill>
          <a:blip r:embed="rId11"/>
          <a:stretch>
            <a:fillRect/>
          </a:stretch>
        </p:blipFill>
        <p:spPr>
          <a:xfrm>
            <a:off x="556840" y="5192878"/>
            <a:ext cx="167052" cy="167052"/>
          </a:xfrm>
          <a:prstGeom prst="rect">
            <a:avLst/>
          </a:prstGeom>
        </p:spPr>
      </p:pic>
      <p:pic>
        <p:nvPicPr>
          <p:cNvPr id="12" name="Image 10" descr="preencoded.png"/>
          <p:cNvPicPr>
            <a:picLocks noChangeAspect="1"/>
          </p:cNvPicPr>
          <p:nvPr/>
        </p:nvPicPr>
        <p:blipFill>
          <a:blip r:embed="rId11"/>
          <a:stretch>
            <a:fillRect/>
          </a:stretch>
        </p:blipFill>
        <p:spPr>
          <a:xfrm>
            <a:off x="556840" y="5526982"/>
            <a:ext cx="167052" cy="167052"/>
          </a:xfrm>
          <a:prstGeom prst="rect">
            <a:avLst/>
          </a:prstGeom>
        </p:spPr>
      </p:pic>
      <p:pic>
        <p:nvPicPr>
          <p:cNvPr id="13" name="Image 11" descr="preencoded.png"/>
          <p:cNvPicPr>
            <a:picLocks noChangeAspect="1"/>
          </p:cNvPicPr>
          <p:nvPr/>
        </p:nvPicPr>
        <p:blipFill>
          <a:blip r:embed="rId11"/>
          <a:stretch>
            <a:fillRect/>
          </a:stretch>
        </p:blipFill>
        <p:spPr>
          <a:xfrm>
            <a:off x="556840" y="5861086"/>
            <a:ext cx="167052" cy="167052"/>
          </a:xfrm>
          <a:prstGeom prst="rect">
            <a:avLst/>
          </a:prstGeom>
        </p:spPr>
      </p:pic>
      <p:pic>
        <p:nvPicPr>
          <p:cNvPr id="14" name="Image 12" descr="preencoded.png"/>
          <p:cNvPicPr>
            <a:picLocks noChangeAspect="1"/>
          </p:cNvPicPr>
          <p:nvPr/>
        </p:nvPicPr>
        <p:blipFill>
          <a:blip r:embed="rId8"/>
          <a:stretch>
            <a:fillRect/>
          </a:stretch>
        </p:blipFill>
        <p:spPr>
          <a:xfrm>
            <a:off x="6050999" y="4487547"/>
            <a:ext cx="5457036" cy="1781889"/>
          </a:xfrm>
          <a:prstGeom prst="rect">
            <a:avLst/>
          </a:prstGeom>
        </p:spPr>
      </p:pic>
      <p:pic>
        <p:nvPicPr>
          <p:cNvPr id="15" name="Image 13" descr="preencoded.png"/>
          <p:cNvPicPr>
            <a:picLocks noChangeAspect="1"/>
          </p:cNvPicPr>
          <p:nvPr/>
        </p:nvPicPr>
        <p:blipFill>
          <a:blip r:embed="rId12"/>
          <a:stretch>
            <a:fillRect/>
          </a:stretch>
        </p:blipFill>
        <p:spPr>
          <a:xfrm>
            <a:off x="6236613" y="4673160"/>
            <a:ext cx="371227" cy="371227"/>
          </a:xfrm>
          <a:prstGeom prst="rect">
            <a:avLst/>
          </a:prstGeom>
        </p:spPr>
      </p:pic>
      <p:pic>
        <p:nvPicPr>
          <p:cNvPr id="16" name="Image 14" descr="preencoded.png"/>
          <p:cNvPicPr>
            <a:picLocks noChangeAspect="1"/>
          </p:cNvPicPr>
          <p:nvPr/>
        </p:nvPicPr>
        <p:blipFill>
          <a:blip r:embed="rId13"/>
          <a:stretch>
            <a:fillRect/>
          </a:stretch>
        </p:blipFill>
        <p:spPr>
          <a:xfrm>
            <a:off x="6329420" y="4784528"/>
            <a:ext cx="185613" cy="148491"/>
          </a:xfrm>
          <a:prstGeom prst="rect">
            <a:avLst/>
          </a:prstGeom>
        </p:spPr>
      </p:pic>
      <p:pic>
        <p:nvPicPr>
          <p:cNvPr id="17" name="Image 15" descr="preencoded.png"/>
          <p:cNvPicPr>
            <a:picLocks noChangeAspect="1"/>
          </p:cNvPicPr>
          <p:nvPr/>
        </p:nvPicPr>
        <p:blipFill>
          <a:blip r:embed="rId11"/>
          <a:stretch>
            <a:fillRect/>
          </a:stretch>
        </p:blipFill>
        <p:spPr>
          <a:xfrm>
            <a:off x="6236613" y="5192878"/>
            <a:ext cx="167052" cy="167052"/>
          </a:xfrm>
          <a:prstGeom prst="rect">
            <a:avLst/>
          </a:prstGeom>
        </p:spPr>
      </p:pic>
      <p:pic>
        <p:nvPicPr>
          <p:cNvPr id="18" name="Image 16" descr="preencoded.png"/>
          <p:cNvPicPr>
            <a:picLocks noChangeAspect="1"/>
          </p:cNvPicPr>
          <p:nvPr/>
        </p:nvPicPr>
        <p:blipFill>
          <a:blip r:embed="rId11"/>
          <a:stretch>
            <a:fillRect/>
          </a:stretch>
        </p:blipFill>
        <p:spPr>
          <a:xfrm>
            <a:off x="6236613" y="5526982"/>
            <a:ext cx="167052" cy="167052"/>
          </a:xfrm>
          <a:prstGeom prst="rect">
            <a:avLst/>
          </a:prstGeom>
        </p:spPr>
      </p:pic>
      <p:pic>
        <p:nvPicPr>
          <p:cNvPr id="19" name="Image 17" descr="preencoded.png"/>
          <p:cNvPicPr>
            <a:picLocks noChangeAspect="1"/>
          </p:cNvPicPr>
          <p:nvPr/>
        </p:nvPicPr>
        <p:blipFill>
          <a:blip r:embed="rId11"/>
          <a:stretch>
            <a:fillRect/>
          </a:stretch>
        </p:blipFill>
        <p:spPr>
          <a:xfrm>
            <a:off x="6236613" y="5861086"/>
            <a:ext cx="167052" cy="167052"/>
          </a:xfrm>
          <a:prstGeom prst="rect">
            <a:avLst/>
          </a:prstGeom>
        </p:spPr>
      </p:pic>
      <p:pic>
        <p:nvPicPr>
          <p:cNvPr id="21" name="Image 19" descr="preencoded.png"/>
          <p:cNvPicPr>
            <a:picLocks noChangeAspect="1"/>
          </p:cNvPicPr>
          <p:nvPr/>
        </p:nvPicPr>
        <p:blipFill>
          <a:blip r:embed="rId14"/>
          <a:stretch>
            <a:fillRect/>
          </a:stretch>
        </p:blipFill>
        <p:spPr>
          <a:xfrm>
            <a:off x="7820563" y="7063274"/>
            <a:ext cx="3761718" cy="55684"/>
          </a:xfrm>
          <a:prstGeom prst="rect">
            <a:avLst/>
          </a:prstGeom>
        </p:spPr>
      </p:pic>
      <p:pic>
        <p:nvPicPr>
          <p:cNvPr id="22" name="Image 20" descr="preencoded.png"/>
          <p:cNvPicPr>
            <a:picLocks noChangeAspect="1"/>
          </p:cNvPicPr>
          <p:nvPr/>
        </p:nvPicPr>
        <p:blipFill>
          <a:blip r:embed="rId15"/>
          <a:stretch>
            <a:fillRect/>
          </a:stretch>
        </p:blipFill>
        <p:spPr>
          <a:xfrm>
            <a:off x="7820564" y="7063274"/>
            <a:ext cx="1410517" cy="55684"/>
          </a:xfrm>
          <a:prstGeom prst="rect">
            <a:avLst/>
          </a:prstGeom>
        </p:spPr>
      </p:pic>
      <p:sp>
        <p:nvSpPr>
          <p:cNvPr id="23"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25" name="Text 2"/>
          <p:cNvSpPr/>
          <p:nvPr/>
        </p:nvSpPr>
        <p:spPr>
          <a:xfrm>
            <a:off x="537264" y="1081539"/>
            <a:ext cx="445472"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6" name="Text 3"/>
          <p:cNvSpPr/>
          <p:nvPr/>
        </p:nvSpPr>
        <p:spPr>
          <a:xfrm>
            <a:off x="965190" y="1155784"/>
            <a:ext cx="2398764"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Correct Answer: B</a:t>
            </a:r>
            <a:endParaRPr lang="en-US" sz="1754" dirty="0"/>
          </a:p>
        </p:txBody>
      </p:sp>
      <p:sp>
        <p:nvSpPr>
          <p:cNvPr id="27" name="Text 4"/>
          <p:cNvSpPr/>
          <p:nvPr/>
        </p:nvSpPr>
        <p:spPr>
          <a:xfrm>
            <a:off x="519718" y="1898238"/>
            <a:ext cx="1300779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IAM Roles can be assumed by entities, while IAM Groups are collections of users.</a:t>
            </a:r>
            <a:endParaRPr lang="en-US" sz="1461" dirty="0"/>
          </a:p>
        </p:txBody>
      </p:sp>
      <p:sp>
        <p:nvSpPr>
          <p:cNvPr id="28" name="Text 5"/>
          <p:cNvSpPr/>
          <p:nvPr/>
        </p:nvSpPr>
        <p:spPr>
          <a:xfrm>
            <a:off x="371227" y="2529324"/>
            <a:ext cx="1113680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Explanation:</a:t>
            </a:r>
            <a:endParaRPr lang="en-US" sz="1754" dirty="0"/>
          </a:p>
        </p:txBody>
      </p:sp>
      <p:sp>
        <p:nvSpPr>
          <p:cNvPr id="29" name="Text 6"/>
          <p:cNvSpPr/>
          <p:nvPr/>
        </p:nvSpPr>
        <p:spPr>
          <a:xfrm>
            <a:off x="371227" y="2937674"/>
            <a:ext cx="11136809" cy="1206488"/>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The fundamental difference lies in their purpose and how they are used. IAM Roles are identities that can be assumed by various entities (users, services, or applications) to gain temporary access to resources. They are not permanently associated with a single user. IAM Groups, on the other hand, are simply collections of IAM users, and permissions assigned to the group are inherited by all users within it.</a:t>
            </a:r>
            <a:endParaRPr lang="en-US" sz="1461" dirty="0"/>
          </a:p>
        </p:txBody>
      </p:sp>
      <p:sp>
        <p:nvSpPr>
          <p:cNvPr id="30" name="Text 7"/>
          <p:cNvSpPr/>
          <p:nvPr/>
        </p:nvSpPr>
        <p:spPr>
          <a:xfrm>
            <a:off x="1039435" y="4710282"/>
            <a:ext cx="132771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IAM Role</a:t>
            </a:r>
            <a:endParaRPr lang="en-US" sz="1754" dirty="0"/>
          </a:p>
        </p:txBody>
      </p:sp>
      <p:sp>
        <p:nvSpPr>
          <p:cNvPr id="31" name="Text 8"/>
          <p:cNvSpPr/>
          <p:nvPr/>
        </p:nvSpPr>
        <p:spPr>
          <a:xfrm>
            <a:off x="798138" y="5155755"/>
            <a:ext cx="5659413"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Can be assumed by users, applications, or AWS services</a:t>
            </a:r>
            <a:endParaRPr lang="en-US" sz="1315" dirty="0"/>
          </a:p>
        </p:txBody>
      </p:sp>
      <p:sp>
        <p:nvSpPr>
          <p:cNvPr id="32" name="Text 9"/>
          <p:cNvSpPr/>
          <p:nvPr/>
        </p:nvSpPr>
        <p:spPr>
          <a:xfrm>
            <a:off x="798138" y="5489859"/>
            <a:ext cx="3998810"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Provides temporary security credentials</a:t>
            </a:r>
            <a:endParaRPr lang="en-US" sz="1315" dirty="0"/>
          </a:p>
        </p:txBody>
      </p:sp>
      <p:sp>
        <p:nvSpPr>
          <p:cNvPr id="33" name="Text 10"/>
          <p:cNvSpPr/>
          <p:nvPr/>
        </p:nvSpPr>
        <p:spPr>
          <a:xfrm>
            <a:off x="798138" y="5823963"/>
            <a:ext cx="4662669"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Not permanently associated with a single user</a:t>
            </a:r>
            <a:endParaRPr lang="en-US" sz="1315" dirty="0"/>
          </a:p>
        </p:txBody>
      </p:sp>
      <p:sp>
        <p:nvSpPr>
          <p:cNvPr id="34" name="Text 11"/>
          <p:cNvSpPr/>
          <p:nvPr/>
        </p:nvSpPr>
        <p:spPr>
          <a:xfrm>
            <a:off x="6719208" y="4710282"/>
            <a:ext cx="1581775"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IAM Group</a:t>
            </a:r>
            <a:endParaRPr lang="en-US" sz="1754" dirty="0"/>
          </a:p>
        </p:txBody>
      </p:sp>
      <p:sp>
        <p:nvSpPr>
          <p:cNvPr id="35" name="Text 12"/>
          <p:cNvSpPr/>
          <p:nvPr/>
        </p:nvSpPr>
        <p:spPr>
          <a:xfrm>
            <a:off x="6477911" y="5155755"/>
            <a:ext cx="2286874"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Collection of IAM users</a:t>
            </a:r>
            <a:endParaRPr lang="en-US" sz="1315" dirty="0"/>
          </a:p>
        </p:txBody>
      </p:sp>
      <p:sp>
        <p:nvSpPr>
          <p:cNvPr id="36" name="Text 13"/>
          <p:cNvSpPr/>
          <p:nvPr/>
        </p:nvSpPr>
        <p:spPr>
          <a:xfrm>
            <a:off x="6477911" y="5489859"/>
            <a:ext cx="4647877"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Permissions inherited by all users in the group</a:t>
            </a:r>
            <a:endParaRPr lang="en-US" sz="1315" dirty="0"/>
          </a:p>
        </p:txBody>
      </p:sp>
      <p:sp>
        <p:nvSpPr>
          <p:cNvPr id="37" name="Text 14"/>
          <p:cNvSpPr/>
          <p:nvPr/>
        </p:nvSpPr>
        <p:spPr>
          <a:xfrm>
            <a:off x="6477910" y="5823963"/>
            <a:ext cx="3629904" cy="259859"/>
          </a:xfrm>
          <a:prstGeom prst="rect">
            <a:avLst/>
          </a:prstGeom>
          <a:noFill/>
          <a:ln/>
        </p:spPr>
        <p:txBody>
          <a:bodyPr vert="horz" wrap="square" lIns="0" tIns="0" rIns="0" bIns="0" rtlCol="0" anchor="t"/>
          <a:lstStyle/>
          <a:p>
            <a:pPr>
              <a:lnSpc>
                <a:spcPts val="2046"/>
              </a:lnSpc>
            </a:pPr>
            <a:r>
              <a:rPr lang="en-US" sz="1315" dirty="0">
                <a:solidFill>
                  <a:srgbClr val="000000"/>
                </a:solidFill>
                <a:latin typeface="ui-sans-serif" pitchFamily="34" charset="0"/>
                <a:ea typeface="ui-sans-serif" pitchFamily="34" charset="-122"/>
                <a:cs typeface="ui-sans-serif" pitchFamily="34" charset="-120"/>
              </a:rPr>
              <a:t>Users can belong to multiple groups</a:t>
            </a:r>
            <a:endParaRPr lang="en-US" sz="131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712625"/>
            <a:ext cx="5457036" cy="816699"/>
          </a:xfrm>
          <a:prstGeom prst="rect">
            <a:avLst/>
          </a:prstGeom>
        </p:spPr>
      </p:pic>
      <p:pic>
        <p:nvPicPr>
          <p:cNvPr id="9" name="Image 7" descr="preencoded.png"/>
          <p:cNvPicPr>
            <a:picLocks noChangeAspect="1"/>
          </p:cNvPicPr>
          <p:nvPr/>
        </p:nvPicPr>
        <p:blipFill>
          <a:blip r:embed="rId8"/>
          <a:stretch>
            <a:fillRect/>
          </a:stretch>
        </p:blipFill>
        <p:spPr>
          <a:xfrm>
            <a:off x="6199490" y="1861116"/>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752061"/>
            <a:ext cx="5457036" cy="816699"/>
          </a:xfrm>
          <a:prstGeom prst="rect">
            <a:avLst/>
          </a:prstGeom>
        </p:spPr>
      </p:pic>
      <p:pic>
        <p:nvPicPr>
          <p:cNvPr id="11" name="Image 9" descr="preencoded.png"/>
          <p:cNvPicPr>
            <a:picLocks noChangeAspect="1"/>
          </p:cNvPicPr>
          <p:nvPr/>
        </p:nvPicPr>
        <p:blipFill>
          <a:blip r:embed="rId9"/>
          <a:stretch>
            <a:fillRect/>
          </a:stretch>
        </p:blipFill>
        <p:spPr>
          <a:xfrm>
            <a:off x="519717" y="2900551"/>
            <a:ext cx="371227" cy="371227"/>
          </a:xfrm>
          <a:prstGeom prst="rect">
            <a:avLst/>
          </a:prstGeom>
        </p:spPr>
      </p:pic>
      <p:pic>
        <p:nvPicPr>
          <p:cNvPr id="12" name="Image 10" descr="preencoded.png"/>
          <p:cNvPicPr>
            <a:picLocks noChangeAspect="1"/>
          </p:cNvPicPr>
          <p:nvPr/>
        </p:nvPicPr>
        <p:blipFill>
          <a:blip r:embed="rId10"/>
          <a:stretch>
            <a:fillRect/>
          </a:stretch>
        </p:blipFill>
        <p:spPr>
          <a:xfrm>
            <a:off x="6050999" y="2752061"/>
            <a:ext cx="5457036" cy="816699"/>
          </a:xfrm>
          <a:prstGeom prst="rect">
            <a:avLst/>
          </a:prstGeom>
        </p:spPr>
      </p:pic>
      <p:pic>
        <p:nvPicPr>
          <p:cNvPr id="13" name="Image 11" descr="preencoded.png"/>
          <p:cNvPicPr>
            <a:picLocks noChangeAspect="1"/>
          </p:cNvPicPr>
          <p:nvPr/>
        </p:nvPicPr>
        <p:blipFill>
          <a:blip r:embed="rId11"/>
          <a:stretch>
            <a:fillRect/>
          </a:stretch>
        </p:blipFill>
        <p:spPr>
          <a:xfrm>
            <a:off x="6199490" y="2900551"/>
            <a:ext cx="371227" cy="371227"/>
          </a:xfrm>
          <a:prstGeom prst="rect">
            <a:avLst/>
          </a:prstGeom>
        </p:spPr>
      </p:pic>
      <p:pic>
        <p:nvPicPr>
          <p:cNvPr id="16" name="Image 14" descr="preencoded.png"/>
          <p:cNvPicPr>
            <a:picLocks noChangeAspect="1"/>
          </p:cNvPicPr>
          <p:nvPr/>
        </p:nvPicPr>
        <p:blipFill>
          <a:blip r:embed="rId12"/>
          <a:stretch>
            <a:fillRect/>
          </a:stretch>
        </p:blipFill>
        <p:spPr>
          <a:xfrm>
            <a:off x="7820563" y="6362243"/>
            <a:ext cx="3761718" cy="55684"/>
          </a:xfrm>
          <a:prstGeom prst="rect">
            <a:avLst/>
          </a:prstGeom>
        </p:spPr>
      </p:pic>
      <p:pic>
        <p:nvPicPr>
          <p:cNvPr id="17" name="Image 15" descr="preencoded.png"/>
          <p:cNvPicPr>
            <a:picLocks noChangeAspect="1"/>
          </p:cNvPicPr>
          <p:nvPr/>
        </p:nvPicPr>
        <p:blipFill>
          <a:blip r:embed="rId13"/>
          <a:stretch>
            <a:fillRect/>
          </a:stretch>
        </p:blipFill>
        <p:spPr>
          <a:xfrm>
            <a:off x="7820563" y="6362243"/>
            <a:ext cx="1645724" cy="55684"/>
          </a:xfrm>
          <a:prstGeom prst="rect">
            <a:avLst/>
          </a:prstGeom>
        </p:spPr>
      </p:pic>
      <p:sp>
        <p:nvSpPr>
          <p:cNvPr id="18"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What is the primary purpose of an IAM Role's trust policy?</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5"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define the specific actions the role can perform on AWS resources.</a:t>
            </a:r>
            <a:endParaRPr lang="en-US" sz="1461" dirty="0"/>
          </a:p>
        </p:txBody>
      </p:sp>
      <p:sp>
        <p:nvSpPr>
          <p:cNvPr id="23" name="Text 5"/>
          <p:cNvSpPr/>
          <p:nvPr/>
        </p:nvSpPr>
        <p:spPr>
          <a:xfrm>
            <a:off x="6328404"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6719208"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specify the maximum permissions an identity can have.</a:t>
            </a:r>
            <a:endParaRPr lang="en-US" sz="1461" dirty="0"/>
          </a:p>
        </p:txBody>
      </p:sp>
      <p:sp>
        <p:nvSpPr>
          <p:cNvPr id="25" name="Text 7"/>
          <p:cNvSpPr/>
          <p:nvPr/>
        </p:nvSpPr>
        <p:spPr>
          <a:xfrm>
            <a:off x="650807"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5"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determine which entities are allowed to assume the role.</a:t>
            </a:r>
            <a:endParaRPr lang="en-US" sz="1461" dirty="0"/>
          </a:p>
        </p:txBody>
      </p:sp>
      <p:sp>
        <p:nvSpPr>
          <p:cNvPr id="27" name="Text 9"/>
          <p:cNvSpPr/>
          <p:nvPr/>
        </p:nvSpPr>
        <p:spPr>
          <a:xfrm>
            <a:off x="6323474"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6719208" y="2900551"/>
            <a:ext cx="548453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attach the role to a specific IAM user or group.</a:t>
            </a:r>
            <a:endParaRPr lang="en-US" sz="146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415258"/>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415258"/>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601257"/>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749748"/>
            <a:ext cx="371227" cy="371227"/>
          </a:xfrm>
          <a:prstGeom prst="rect">
            <a:avLst/>
          </a:prstGeom>
        </p:spPr>
      </p:pic>
      <p:pic>
        <p:nvPicPr>
          <p:cNvPr id="8" name="Image 6" descr="preencoded.png"/>
          <p:cNvPicPr>
            <a:picLocks noChangeAspect="1"/>
          </p:cNvPicPr>
          <p:nvPr/>
        </p:nvPicPr>
        <p:blipFill>
          <a:blip r:embed="rId8"/>
          <a:stretch>
            <a:fillRect/>
          </a:stretch>
        </p:blipFill>
        <p:spPr>
          <a:xfrm>
            <a:off x="6050999" y="1601257"/>
            <a:ext cx="5457036" cy="816699"/>
          </a:xfrm>
          <a:prstGeom prst="rect">
            <a:avLst/>
          </a:prstGeom>
        </p:spPr>
      </p:pic>
      <p:pic>
        <p:nvPicPr>
          <p:cNvPr id="9" name="Image 7" descr="preencoded.png"/>
          <p:cNvPicPr>
            <a:picLocks noChangeAspect="1"/>
          </p:cNvPicPr>
          <p:nvPr/>
        </p:nvPicPr>
        <p:blipFill>
          <a:blip r:embed="rId9"/>
          <a:stretch>
            <a:fillRect/>
          </a:stretch>
        </p:blipFill>
        <p:spPr>
          <a:xfrm>
            <a:off x="6199490" y="1749748"/>
            <a:ext cx="371227" cy="371227"/>
          </a:xfrm>
          <a:prstGeom prst="rect">
            <a:avLst/>
          </a:prstGeom>
        </p:spPr>
      </p:pic>
      <p:pic>
        <p:nvPicPr>
          <p:cNvPr id="10" name="Image 8" descr="preencoded.png"/>
          <p:cNvPicPr>
            <a:picLocks noChangeAspect="1"/>
          </p:cNvPicPr>
          <p:nvPr/>
        </p:nvPicPr>
        <p:blipFill>
          <a:blip r:embed="rId10"/>
          <a:stretch>
            <a:fillRect/>
          </a:stretch>
        </p:blipFill>
        <p:spPr>
          <a:xfrm>
            <a:off x="371227" y="2640693"/>
            <a:ext cx="5457036" cy="816699"/>
          </a:xfrm>
          <a:prstGeom prst="rect">
            <a:avLst/>
          </a:prstGeom>
        </p:spPr>
      </p:pic>
      <p:pic>
        <p:nvPicPr>
          <p:cNvPr id="11" name="Image 9" descr="preencoded.png"/>
          <p:cNvPicPr>
            <a:picLocks noChangeAspect="1"/>
          </p:cNvPicPr>
          <p:nvPr/>
        </p:nvPicPr>
        <p:blipFill>
          <a:blip r:embed="rId11"/>
          <a:stretch>
            <a:fillRect/>
          </a:stretch>
        </p:blipFill>
        <p:spPr>
          <a:xfrm>
            <a:off x="519717" y="2789183"/>
            <a:ext cx="371227" cy="371227"/>
          </a:xfrm>
          <a:prstGeom prst="rect">
            <a:avLst/>
          </a:prstGeom>
        </p:spPr>
      </p:pic>
      <p:pic>
        <p:nvPicPr>
          <p:cNvPr id="12" name="Image 10" descr="preencoded.png"/>
          <p:cNvPicPr>
            <a:picLocks noChangeAspect="1"/>
          </p:cNvPicPr>
          <p:nvPr/>
        </p:nvPicPr>
        <p:blipFill>
          <a:blip r:embed="rId12"/>
          <a:stretch>
            <a:fillRect/>
          </a:stretch>
        </p:blipFill>
        <p:spPr>
          <a:xfrm>
            <a:off x="5457036" y="2789183"/>
            <a:ext cx="222736" cy="296982"/>
          </a:xfrm>
          <a:prstGeom prst="rect">
            <a:avLst/>
          </a:prstGeom>
        </p:spPr>
      </p:pic>
      <p:pic>
        <p:nvPicPr>
          <p:cNvPr id="13" name="Image 11" descr="preencoded.png"/>
          <p:cNvPicPr>
            <a:picLocks noChangeAspect="1"/>
          </p:cNvPicPr>
          <p:nvPr/>
        </p:nvPicPr>
        <p:blipFill>
          <a:blip r:embed="rId13"/>
          <a:stretch>
            <a:fillRect/>
          </a:stretch>
        </p:blipFill>
        <p:spPr>
          <a:xfrm>
            <a:off x="6050999" y="2640693"/>
            <a:ext cx="5457036" cy="816699"/>
          </a:xfrm>
          <a:prstGeom prst="rect">
            <a:avLst/>
          </a:prstGeom>
        </p:spPr>
      </p:pic>
      <p:pic>
        <p:nvPicPr>
          <p:cNvPr id="14" name="Image 12" descr="preencoded.png"/>
          <p:cNvPicPr>
            <a:picLocks noChangeAspect="1"/>
          </p:cNvPicPr>
          <p:nvPr/>
        </p:nvPicPr>
        <p:blipFill>
          <a:blip r:embed="rId9"/>
          <a:stretch>
            <a:fillRect/>
          </a:stretch>
        </p:blipFill>
        <p:spPr>
          <a:xfrm>
            <a:off x="6199490" y="2789183"/>
            <a:ext cx="371227" cy="371227"/>
          </a:xfrm>
          <a:prstGeom prst="rect">
            <a:avLst/>
          </a:prstGeom>
        </p:spPr>
      </p:pic>
      <p:pic>
        <p:nvPicPr>
          <p:cNvPr id="15" name="Image 13" descr="preencoded.png"/>
          <p:cNvPicPr>
            <a:picLocks noChangeAspect="1"/>
          </p:cNvPicPr>
          <p:nvPr/>
        </p:nvPicPr>
        <p:blipFill>
          <a:blip r:embed="rId14"/>
          <a:stretch>
            <a:fillRect/>
          </a:stretch>
        </p:blipFill>
        <p:spPr>
          <a:xfrm>
            <a:off x="371227" y="3754373"/>
            <a:ext cx="11136809" cy="1596276"/>
          </a:xfrm>
          <a:prstGeom prst="rect">
            <a:avLst/>
          </a:prstGeom>
        </p:spPr>
      </p:pic>
      <p:pic>
        <p:nvPicPr>
          <p:cNvPr id="16" name="Image 14" descr="preencoded.png"/>
          <p:cNvPicPr>
            <a:picLocks noChangeAspect="1"/>
          </p:cNvPicPr>
          <p:nvPr/>
        </p:nvPicPr>
        <p:blipFill>
          <a:blip r:embed="rId15"/>
          <a:stretch>
            <a:fillRect/>
          </a:stretch>
        </p:blipFill>
        <p:spPr>
          <a:xfrm>
            <a:off x="593963" y="4014232"/>
            <a:ext cx="139210" cy="185613"/>
          </a:xfrm>
          <a:prstGeom prst="rect">
            <a:avLst/>
          </a:prstGeom>
        </p:spPr>
      </p:pic>
      <p:pic>
        <p:nvPicPr>
          <p:cNvPr id="17" name="Image 15" descr="preencoded.png"/>
          <p:cNvPicPr>
            <a:picLocks noChangeAspect="1"/>
          </p:cNvPicPr>
          <p:nvPr/>
        </p:nvPicPr>
        <p:blipFill>
          <a:blip r:embed="rId16"/>
          <a:stretch>
            <a:fillRect/>
          </a:stretch>
        </p:blipFill>
        <p:spPr>
          <a:xfrm>
            <a:off x="371227" y="5573385"/>
            <a:ext cx="11136809" cy="742454"/>
          </a:xfrm>
          <a:prstGeom prst="rect">
            <a:avLst/>
          </a:prstGeom>
        </p:spPr>
      </p:pic>
      <p:pic>
        <p:nvPicPr>
          <p:cNvPr id="18" name="Image 16" descr="preencoded.png"/>
          <p:cNvPicPr>
            <a:picLocks noChangeAspect="1"/>
          </p:cNvPicPr>
          <p:nvPr/>
        </p:nvPicPr>
        <p:blipFill>
          <a:blip r:embed="rId17"/>
          <a:stretch>
            <a:fillRect/>
          </a:stretch>
        </p:blipFill>
        <p:spPr>
          <a:xfrm>
            <a:off x="482595" y="5796121"/>
            <a:ext cx="222736" cy="296982"/>
          </a:xfrm>
          <a:prstGeom prst="rect">
            <a:avLst/>
          </a:prstGeom>
        </p:spPr>
      </p:pic>
      <p:pic>
        <p:nvPicPr>
          <p:cNvPr id="19" name="Image 17" descr="preencoded.png"/>
          <p:cNvPicPr>
            <a:picLocks noChangeAspect="1"/>
          </p:cNvPicPr>
          <p:nvPr/>
        </p:nvPicPr>
        <p:blipFill>
          <a:blip r:embed="rId18"/>
          <a:stretch>
            <a:fillRect/>
          </a:stretch>
        </p:blipFill>
        <p:spPr>
          <a:xfrm>
            <a:off x="-1" y="6752031"/>
            <a:ext cx="11879263" cy="742454"/>
          </a:xfrm>
          <a:prstGeom prst="rect">
            <a:avLst/>
          </a:prstGeom>
        </p:spPr>
      </p:pic>
      <p:pic>
        <p:nvPicPr>
          <p:cNvPr id="20" name="Image 18" descr="preencoded.png"/>
          <p:cNvPicPr>
            <a:picLocks noChangeAspect="1"/>
          </p:cNvPicPr>
          <p:nvPr/>
        </p:nvPicPr>
        <p:blipFill>
          <a:blip r:embed="rId19"/>
          <a:stretch>
            <a:fillRect/>
          </a:stretch>
        </p:blipFill>
        <p:spPr>
          <a:xfrm>
            <a:off x="7820563" y="7174642"/>
            <a:ext cx="3761718" cy="55684"/>
          </a:xfrm>
          <a:prstGeom prst="rect">
            <a:avLst/>
          </a:prstGeom>
        </p:spPr>
      </p:pic>
      <p:pic>
        <p:nvPicPr>
          <p:cNvPr id="21" name="Image 19" descr="preencoded.png"/>
          <p:cNvPicPr>
            <a:picLocks noChangeAspect="1"/>
          </p:cNvPicPr>
          <p:nvPr/>
        </p:nvPicPr>
        <p:blipFill>
          <a:blip r:embed="rId20"/>
          <a:stretch>
            <a:fillRect/>
          </a:stretch>
        </p:blipFill>
        <p:spPr>
          <a:xfrm>
            <a:off x="7820563" y="7174642"/>
            <a:ext cx="1645724" cy="55684"/>
          </a:xfrm>
          <a:prstGeom prst="rect">
            <a:avLst/>
          </a:prstGeom>
        </p:spPr>
      </p:pic>
      <p:sp>
        <p:nvSpPr>
          <p:cNvPr id="22"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3</a:t>
            </a:r>
            <a:endParaRPr lang="en-US" sz="2192" dirty="0"/>
          </a:p>
        </p:txBody>
      </p:sp>
      <p:sp>
        <p:nvSpPr>
          <p:cNvPr id="24" name="Text 2"/>
          <p:cNvSpPr/>
          <p:nvPr/>
        </p:nvSpPr>
        <p:spPr>
          <a:xfrm>
            <a:off x="371227" y="1081539"/>
            <a:ext cx="13364170"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of the following is a primary purpose of an IAM Role's trust policy?</a:t>
            </a:r>
            <a:endParaRPr lang="en-US" sz="1754" dirty="0"/>
          </a:p>
        </p:txBody>
      </p:sp>
      <p:sp>
        <p:nvSpPr>
          <p:cNvPr id="25" name="Text 3"/>
          <p:cNvSpPr/>
          <p:nvPr/>
        </p:nvSpPr>
        <p:spPr>
          <a:xfrm>
            <a:off x="647762"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6" name="Text 4"/>
          <p:cNvSpPr/>
          <p:nvPr/>
        </p:nvSpPr>
        <p:spPr>
          <a:xfrm>
            <a:off x="1039435" y="1749748"/>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define the specific actions the role can perform on AWS resources.</a:t>
            </a:r>
            <a:endParaRPr lang="en-US" sz="1461" dirty="0"/>
          </a:p>
        </p:txBody>
      </p:sp>
      <p:sp>
        <p:nvSpPr>
          <p:cNvPr id="27" name="Text 5"/>
          <p:cNvSpPr/>
          <p:nvPr/>
        </p:nvSpPr>
        <p:spPr>
          <a:xfrm>
            <a:off x="6328404"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8" name="Text 6"/>
          <p:cNvSpPr/>
          <p:nvPr/>
        </p:nvSpPr>
        <p:spPr>
          <a:xfrm>
            <a:off x="6719208" y="1749748"/>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specify the maximum permissions an identity can have.</a:t>
            </a:r>
            <a:endParaRPr lang="en-US" sz="1461" dirty="0"/>
          </a:p>
        </p:txBody>
      </p:sp>
      <p:sp>
        <p:nvSpPr>
          <p:cNvPr id="29" name="Text 7"/>
          <p:cNvSpPr/>
          <p:nvPr/>
        </p:nvSpPr>
        <p:spPr>
          <a:xfrm>
            <a:off x="650807" y="2789183"/>
            <a:ext cx="371227" cy="371227"/>
          </a:xfrm>
          <a:prstGeom prst="rect">
            <a:avLst/>
          </a:prstGeom>
          <a:noFill/>
          <a:ln/>
        </p:spPr>
        <p:txBody>
          <a:bodyPr vert="horz" wrap="square" lIns="0" tIns="0" rIns="0" bIns="0" rtlCol="0" anchor="t"/>
          <a:lstStyle/>
          <a:p>
            <a:pPr>
              <a:lnSpc>
                <a:spcPts val="1754"/>
              </a:lnSpc>
            </a:pPr>
            <a:r>
              <a:rPr lang="en-US" sz="1169" b="1" dirty="0">
                <a:solidFill>
                  <a:srgbClr val="15803D"/>
                </a:solidFill>
                <a:latin typeface="ui-sans-serif" pitchFamily="34" charset="0"/>
                <a:ea typeface="ui-sans-serif" pitchFamily="34" charset="-122"/>
                <a:cs typeface="ui-sans-serif" pitchFamily="34" charset="-120"/>
              </a:rPr>
              <a:t>C</a:t>
            </a:r>
            <a:endParaRPr lang="en-US" sz="1169" dirty="0"/>
          </a:p>
        </p:txBody>
      </p:sp>
      <p:sp>
        <p:nvSpPr>
          <p:cNvPr id="30" name="Text 8"/>
          <p:cNvSpPr/>
          <p:nvPr/>
        </p:nvSpPr>
        <p:spPr>
          <a:xfrm>
            <a:off x="1039435" y="2789183"/>
            <a:ext cx="4417601"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determine which entities are allowed to assume the role.</a:t>
            </a:r>
            <a:endParaRPr lang="en-US" sz="1461" dirty="0"/>
          </a:p>
        </p:txBody>
      </p:sp>
      <p:sp>
        <p:nvSpPr>
          <p:cNvPr id="31" name="Text 9"/>
          <p:cNvSpPr/>
          <p:nvPr/>
        </p:nvSpPr>
        <p:spPr>
          <a:xfrm>
            <a:off x="6323474" y="2789183"/>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0"/>
          <p:cNvSpPr/>
          <p:nvPr/>
        </p:nvSpPr>
        <p:spPr>
          <a:xfrm>
            <a:off x="6719208" y="2789183"/>
            <a:ext cx="548453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To attach the role to a specific IAM user or group.</a:t>
            </a:r>
            <a:endParaRPr lang="en-US" sz="1461" dirty="0"/>
          </a:p>
        </p:txBody>
      </p:sp>
      <p:sp>
        <p:nvSpPr>
          <p:cNvPr id="33" name="Text 11"/>
          <p:cNvSpPr/>
          <p:nvPr/>
        </p:nvSpPr>
        <p:spPr>
          <a:xfrm>
            <a:off x="807418" y="3977109"/>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4" name="Text 12"/>
          <p:cNvSpPr/>
          <p:nvPr/>
        </p:nvSpPr>
        <p:spPr>
          <a:xfrm>
            <a:off x="593963" y="4348336"/>
            <a:ext cx="10691336"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IAM role's trust policy (also known as a trust relationship policy) is a crucial component that defines who or what (e.g., an IAM user, another AWS account, or an AWS service) is permitted to assume the role. It establishes the trusted principals that can take on the role's permissions. The permissions policy, in contrast, defines what actions the assumed role can perform.</a:t>
            </a:r>
            <a:endParaRPr lang="en-US" sz="1315" dirty="0"/>
          </a:p>
        </p:txBody>
      </p:sp>
      <p:sp>
        <p:nvSpPr>
          <p:cNvPr id="35" name="Text 13"/>
          <p:cNvSpPr/>
          <p:nvPr/>
        </p:nvSpPr>
        <p:spPr>
          <a:xfrm>
            <a:off x="816699" y="5684753"/>
            <a:ext cx="10579968"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point:</a:t>
            </a:r>
            <a:r>
              <a:rPr lang="en-US" sz="1315" dirty="0">
                <a:solidFill>
                  <a:srgbClr val="374151"/>
                </a:solidFill>
                <a:latin typeface="ui-sans-serif" pitchFamily="34" charset="0"/>
                <a:ea typeface="ui-sans-serif" pitchFamily="34" charset="-122"/>
                <a:cs typeface="ui-sans-serif" pitchFamily="34" charset="-120"/>
              </a:rPr>
              <a:t> The trust policy is what allows entities to assume the role, while the permissions policy defines what they can do once they've assumed it.</a:t>
            </a:r>
            <a:endParaRPr lang="en-US" sz="1315" dirty="0"/>
          </a:p>
        </p:txBody>
      </p:sp>
      <p:sp>
        <p:nvSpPr>
          <p:cNvPr id="36" name="Text 14"/>
          <p:cNvSpPr/>
          <p:nvPr/>
        </p:nvSpPr>
        <p:spPr>
          <a:xfrm>
            <a:off x="467949" y="6979748"/>
            <a:ext cx="445472" cy="445472"/>
          </a:xfrm>
          <a:prstGeom prst="rect">
            <a:avLst/>
          </a:prstGeom>
          <a:noFill/>
          <a:ln/>
        </p:spPr>
        <p:txBody>
          <a:bodyPr vert="horz" wrap="square" lIns="0" tIns="0" rIns="0" bIns="0" rtlCol="0" anchor="t"/>
          <a:lstStyle/>
          <a:p>
            <a:pPr>
              <a:lnSpc>
                <a:spcPts val="1754"/>
              </a:lnSpc>
            </a:pPr>
            <a:r>
              <a:rPr lang="en-US" sz="1169" b="1" dirty="0">
                <a:solidFill>
                  <a:srgbClr val="FFFFFF"/>
                </a:solidFill>
                <a:highlight>
                  <a:srgbClr val="F97316"/>
                </a:highlight>
                <a:latin typeface="ui-sans-serif" pitchFamily="34" charset="0"/>
                <a:ea typeface="ui-sans-serif" pitchFamily="34" charset="-122"/>
                <a:cs typeface="ui-sans-serif" pitchFamily="34" charset="-120"/>
              </a:rPr>
              <a:t>7</a:t>
            </a:r>
            <a:endParaRPr lang="en-US" sz="1169" dirty="0"/>
          </a:p>
        </p:txBody>
      </p:sp>
      <p:sp>
        <p:nvSpPr>
          <p:cNvPr id="37" name="Text 15"/>
          <p:cNvSpPr/>
          <p:nvPr/>
        </p:nvSpPr>
        <p:spPr>
          <a:xfrm>
            <a:off x="853822" y="7091116"/>
            <a:ext cx="137452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of 16 questions</a:t>
            </a:r>
            <a:endParaRPr lang="en-US" sz="1169"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040253"/>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712625"/>
            <a:ext cx="5457036" cy="816699"/>
          </a:xfrm>
          <a:prstGeom prst="rect">
            <a:avLst/>
          </a:prstGeom>
        </p:spPr>
      </p:pic>
      <p:pic>
        <p:nvPicPr>
          <p:cNvPr id="9" name="Image 7" descr="preencoded.png"/>
          <p:cNvPicPr>
            <a:picLocks noChangeAspect="1"/>
          </p:cNvPicPr>
          <p:nvPr/>
        </p:nvPicPr>
        <p:blipFill>
          <a:blip r:embed="rId8"/>
          <a:stretch>
            <a:fillRect/>
          </a:stretch>
        </p:blipFill>
        <p:spPr>
          <a:xfrm>
            <a:off x="6199490" y="1861116"/>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752061"/>
            <a:ext cx="5457036" cy="816699"/>
          </a:xfrm>
          <a:prstGeom prst="rect">
            <a:avLst/>
          </a:prstGeom>
        </p:spPr>
      </p:pic>
      <p:pic>
        <p:nvPicPr>
          <p:cNvPr id="11" name="Image 9" descr="preencoded.png"/>
          <p:cNvPicPr>
            <a:picLocks noChangeAspect="1"/>
          </p:cNvPicPr>
          <p:nvPr/>
        </p:nvPicPr>
        <p:blipFill>
          <a:blip r:embed="rId9"/>
          <a:stretch>
            <a:fillRect/>
          </a:stretch>
        </p:blipFill>
        <p:spPr>
          <a:xfrm>
            <a:off x="519717" y="2900551"/>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752061"/>
            <a:ext cx="5457036" cy="816699"/>
          </a:xfrm>
          <a:prstGeom prst="rect">
            <a:avLst/>
          </a:prstGeom>
        </p:spPr>
      </p:pic>
      <p:pic>
        <p:nvPicPr>
          <p:cNvPr id="13" name="Image 11" descr="preencoded.png"/>
          <p:cNvPicPr>
            <a:picLocks noChangeAspect="1"/>
          </p:cNvPicPr>
          <p:nvPr/>
        </p:nvPicPr>
        <p:blipFill>
          <a:blip r:embed="rId10"/>
          <a:stretch>
            <a:fillRect/>
          </a:stretch>
        </p:blipFill>
        <p:spPr>
          <a:xfrm>
            <a:off x="6199490" y="2900551"/>
            <a:ext cx="371227" cy="371227"/>
          </a:xfrm>
          <a:prstGeom prst="rect">
            <a:avLst/>
          </a:prstGeom>
        </p:spPr>
      </p:pic>
      <p:pic>
        <p:nvPicPr>
          <p:cNvPr id="16" name="Image 14" descr="preencoded.png"/>
          <p:cNvPicPr>
            <a:picLocks noChangeAspect="1"/>
          </p:cNvPicPr>
          <p:nvPr/>
        </p:nvPicPr>
        <p:blipFill>
          <a:blip r:embed="rId11"/>
          <a:stretch>
            <a:fillRect/>
          </a:stretch>
        </p:blipFill>
        <p:spPr>
          <a:xfrm>
            <a:off x="7820563" y="6362243"/>
            <a:ext cx="3761718" cy="55684"/>
          </a:xfrm>
          <a:prstGeom prst="rect">
            <a:avLst/>
          </a:prstGeom>
        </p:spPr>
      </p:pic>
      <p:pic>
        <p:nvPicPr>
          <p:cNvPr id="17" name="Image 15" descr="preencoded.png"/>
          <p:cNvPicPr>
            <a:picLocks noChangeAspect="1"/>
          </p:cNvPicPr>
          <p:nvPr/>
        </p:nvPicPr>
        <p:blipFill>
          <a:blip r:embed="rId12"/>
          <a:stretch>
            <a:fillRect/>
          </a:stretch>
        </p:blipFill>
        <p:spPr>
          <a:xfrm>
            <a:off x="7820563" y="6362243"/>
            <a:ext cx="1880787" cy="55684"/>
          </a:xfrm>
          <a:prstGeom prst="rect">
            <a:avLst/>
          </a:prstGeom>
        </p:spPr>
      </p:pic>
      <p:sp>
        <p:nvSpPr>
          <p:cNvPr id="18" name="Text 0"/>
          <p:cNvSpPr/>
          <p:nvPr/>
        </p:nvSpPr>
        <p:spPr>
          <a:xfrm>
            <a:off x="296982" y="227717"/>
            <a:ext cx="203786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4</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of the following is a common use case for an IAM Role?</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5"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Managing a collection of IAM users with similar permissions.</a:t>
            </a:r>
            <a:endParaRPr lang="en-US" sz="1461" dirty="0"/>
          </a:p>
        </p:txBody>
      </p:sp>
      <p:sp>
        <p:nvSpPr>
          <p:cNvPr id="23" name="Text 5"/>
          <p:cNvSpPr/>
          <p:nvPr/>
        </p:nvSpPr>
        <p:spPr>
          <a:xfrm>
            <a:off x="6328404"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6719208"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Providing permanent administrative access to a single user.</a:t>
            </a:r>
            <a:endParaRPr lang="en-US" sz="1461" dirty="0"/>
          </a:p>
        </p:txBody>
      </p:sp>
      <p:sp>
        <p:nvSpPr>
          <p:cNvPr id="25" name="Text 7"/>
          <p:cNvSpPr/>
          <p:nvPr/>
        </p:nvSpPr>
        <p:spPr>
          <a:xfrm>
            <a:off x="650807"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5"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Enabling an AWS service (e.g., EC2) to access other AWS resources.</a:t>
            </a:r>
            <a:endParaRPr lang="en-US" sz="1461" dirty="0"/>
          </a:p>
        </p:txBody>
      </p:sp>
      <p:sp>
        <p:nvSpPr>
          <p:cNvPr id="27" name="Text 9"/>
          <p:cNvSpPr/>
          <p:nvPr/>
        </p:nvSpPr>
        <p:spPr>
          <a:xfrm>
            <a:off x="6323474"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6719208"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Defining a set of permissions that are directly attached to an S3 bucket.</a:t>
            </a:r>
            <a:endParaRPr lang="en-US" sz="146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3985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39857"/>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601257"/>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749748"/>
            <a:ext cx="371227" cy="371227"/>
          </a:xfrm>
          <a:prstGeom prst="rect">
            <a:avLst/>
          </a:prstGeom>
        </p:spPr>
      </p:pic>
      <p:pic>
        <p:nvPicPr>
          <p:cNvPr id="8" name="Image 6" descr="preencoded.png"/>
          <p:cNvPicPr>
            <a:picLocks noChangeAspect="1"/>
          </p:cNvPicPr>
          <p:nvPr/>
        </p:nvPicPr>
        <p:blipFill>
          <a:blip r:embed="rId8"/>
          <a:stretch>
            <a:fillRect/>
          </a:stretch>
        </p:blipFill>
        <p:spPr>
          <a:xfrm>
            <a:off x="6050999" y="1601257"/>
            <a:ext cx="5457036" cy="816699"/>
          </a:xfrm>
          <a:prstGeom prst="rect">
            <a:avLst/>
          </a:prstGeom>
        </p:spPr>
      </p:pic>
      <p:pic>
        <p:nvPicPr>
          <p:cNvPr id="9" name="Image 7" descr="preencoded.png"/>
          <p:cNvPicPr>
            <a:picLocks noChangeAspect="1"/>
          </p:cNvPicPr>
          <p:nvPr/>
        </p:nvPicPr>
        <p:blipFill>
          <a:blip r:embed="rId9"/>
          <a:stretch>
            <a:fillRect/>
          </a:stretch>
        </p:blipFill>
        <p:spPr>
          <a:xfrm>
            <a:off x="6199490" y="1749748"/>
            <a:ext cx="371227" cy="371227"/>
          </a:xfrm>
          <a:prstGeom prst="rect">
            <a:avLst/>
          </a:prstGeom>
        </p:spPr>
      </p:pic>
      <p:pic>
        <p:nvPicPr>
          <p:cNvPr id="10" name="Image 8" descr="preencoded.png"/>
          <p:cNvPicPr>
            <a:picLocks noChangeAspect="1"/>
          </p:cNvPicPr>
          <p:nvPr/>
        </p:nvPicPr>
        <p:blipFill>
          <a:blip r:embed="rId10"/>
          <a:stretch>
            <a:fillRect/>
          </a:stretch>
        </p:blipFill>
        <p:spPr>
          <a:xfrm>
            <a:off x="371227" y="2640693"/>
            <a:ext cx="5457036" cy="816699"/>
          </a:xfrm>
          <a:prstGeom prst="rect">
            <a:avLst/>
          </a:prstGeom>
        </p:spPr>
      </p:pic>
      <p:pic>
        <p:nvPicPr>
          <p:cNvPr id="11" name="Image 9" descr="preencoded.png"/>
          <p:cNvPicPr>
            <a:picLocks noChangeAspect="1"/>
          </p:cNvPicPr>
          <p:nvPr/>
        </p:nvPicPr>
        <p:blipFill>
          <a:blip r:embed="rId11"/>
          <a:stretch>
            <a:fillRect/>
          </a:stretch>
        </p:blipFill>
        <p:spPr>
          <a:xfrm>
            <a:off x="519717" y="2789183"/>
            <a:ext cx="371227" cy="371227"/>
          </a:xfrm>
          <a:prstGeom prst="rect">
            <a:avLst/>
          </a:prstGeom>
        </p:spPr>
      </p:pic>
      <p:pic>
        <p:nvPicPr>
          <p:cNvPr id="12" name="Image 10" descr="preencoded.png"/>
          <p:cNvPicPr>
            <a:picLocks noChangeAspect="1"/>
          </p:cNvPicPr>
          <p:nvPr/>
        </p:nvPicPr>
        <p:blipFill>
          <a:blip r:embed="rId12"/>
          <a:stretch>
            <a:fillRect/>
          </a:stretch>
        </p:blipFill>
        <p:spPr>
          <a:xfrm>
            <a:off x="6050999" y="2640693"/>
            <a:ext cx="5457036" cy="816699"/>
          </a:xfrm>
          <a:prstGeom prst="rect">
            <a:avLst/>
          </a:prstGeom>
        </p:spPr>
      </p:pic>
      <p:pic>
        <p:nvPicPr>
          <p:cNvPr id="13" name="Image 11" descr="preencoded.png"/>
          <p:cNvPicPr>
            <a:picLocks noChangeAspect="1"/>
          </p:cNvPicPr>
          <p:nvPr/>
        </p:nvPicPr>
        <p:blipFill>
          <a:blip r:embed="rId9"/>
          <a:stretch>
            <a:fillRect/>
          </a:stretch>
        </p:blipFill>
        <p:spPr>
          <a:xfrm>
            <a:off x="6199490" y="2789183"/>
            <a:ext cx="371227" cy="371227"/>
          </a:xfrm>
          <a:prstGeom prst="rect">
            <a:avLst/>
          </a:prstGeom>
        </p:spPr>
      </p:pic>
      <p:pic>
        <p:nvPicPr>
          <p:cNvPr id="14" name="Image 12" descr="preencoded.png"/>
          <p:cNvPicPr>
            <a:picLocks noChangeAspect="1"/>
          </p:cNvPicPr>
          <p:nvPr/>
        </p:nvPicPr>
        <p:blipFill>
          <a:blip r:embed="rId13"/>
          <a:stretch>
            <a:fillRect/>
          </a:stretch>
        </p:blipFill>
        <p:spPr>
          <a:xfrm>
            <a:off x="371227" y="3754374"/>
            <a:ext cx="11136809" cy="1902538"/>
          </a:xfrm>
          <a:prstGeom prst="rect">
            <a:avLst/>
          </a:prstGeom>
        </p:spPr>
      </p:pic>
      <p:pic>
        <p:nvPicPr>
          <p:cNvPr id="15" name="Image 13" descr="preencoded.png"/>
          <p:cNvPicPr>
            <a:picLocks noChangeAspect="1"/>
          </p:cNvPicPr>
          <p:nvPr/>
        </p:nvPicPr>
        <p:blipFill>
          <a:blip r:embed="rId14"/>
          <a:stretch>
            <a:fillRect/>
          </a:stretch>
        </p:blipFill>
        <p:spPr>
          <a:xfrm>
            <a:off x="593963" y="4014232"/>
            <a:ext cx="139210" cy="185613"/>
          </a:xfrm>
          <a:prstGeom prst="rect">
            <a:avLst/>
          </a:prstGeom>
        </p:spPr>
      </p:pic>
      <p:pic>
        <p:nvPicPr>
          <p:cNvPr id="17" name="Image 15" descr="preencoded.png"/>
          <p:cNvPicPr>
            <a:picLocks noChangeAspect="1"/>
          </p:cNvPicPr>
          <p:nvPr/>
        </p:nvPicPr>
        <p:blipFill>
          <a:blip r:embed="rId15"/>
          <a:stretch>
            <a:fillRect/>
          </a:stretch>
        </p:blipFill>
        <p:spPr>
          <a:xfrm>
            <a:off x="7820563" y="6520014"/>
            <a:ext cx="3761718" cy="55684"/>
          </a:xfrm>
          <a:prstGeom prst="rect">
            <a:avLst/>
          </a:prstGeom>
        </p:spPr>
      </p:pic>
      <p:pic>
        <p:nvPicPr>
          <p:cNvPr id="18" name="Image 16" descr="preencoded.png"/>
          <p:cNvPicPr>
            <a:picLocks noChangeAspect="1"/>
          </p:cNvPicPr>
          <p:nvPr/>
        </p:nvPicPr>
        <p:blipFill>
          <a:blip r:embed="rId16"/>
          <a:stretch>
            <a:fillRect/>
          </a:stretch>
        </p:blipFill>
        <p:spPr>
          <a:xfrm>
            <a:off x="7820563" y="6520014"/>
            <a:ext cx="1880787" cy="55684"/>
          </a:xfrm>
          <a:prstGeom prst="rect">
            <a:avLst/>
          </a:prstGeom>
        </p:spPr>
      </p:pic>
      <p:sp>
        <p:nvSpPr>
          <p:cNvPr id="19" name="Text 0"/>
          <p:cNvSpPr/>
          <p:nvPr/>
        </p:nvSpPr>
        <p:spPr>
          <a:xfrm>
            <a:off x="296982" y="227717"/>
            <a:ext cx="174412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4</a:t>
            </a:r>
            <a:endParaRPr lang="en-US" sz="2192" dirty="0"/>
          </a:p>
        </p:txBody>
      </p:sp>
      <p:sp>
        <p:nvSpPr>
          <p:cNvPr id="21" name="Text 2"/>
          <p:cNvSpPr/>
          <p:nvPr/>
        </p:nvSpPr>
        <p:spPr>
          <a:xfrm>
            <a:off x="371227" y="1081539"/>
            <a:ext cx="13364170"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of the following is a common use case for an IAM Role?</a:t>
            </a:r>
            <a:endParaRPr lang="en-US" sz="1754" dirty="0"/>
          </a:p>
        </p:txBody>
      </p:sp>
      <p:sp>
        <p:nvSpPr>
          <p:cNvPr id="22" name="Text 3"/>
          <p:cNvSpPr/>
          <p:nvPr/>
        </p:nvSpPr>
        <p:spPr>
          <a:xfrm>
            <a:off x="647762"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039435" y="1749748"/>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Managing a collection of IAM users with similar permissions.</a:t>
            </a:r>
            <a:endParaRPr lang="en-US" sz="1461" dirty="0"/>
          </a:p>
        </p:txBody>
      </p:sp>
      <p:sp>
        <p:nvSpPr>
          <p:cNvPr id="24" name="Text 5"/>
          <p:cNvSpPr/>
          <p:nvPr/>
        </p:nvSpPr>
        <p:spPr>
          <a:xfrm>
            <a:off x="6328404" y="1749748"/>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719208" y="1749748"/>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Providing permanent administrative access to a single user.</a:t>
            </a:r>
            <a:endParaRPr lang="en-US" sz="1461" dirty="0"/>
          </a:p>
        </p:txBody>
      </p:sp>
      <p:sp>
        <p:nvSpPr>
          <p:cNvPr id="26" name="Text 7"/>
          <p:cNvSpPr/>
          <p:nvPr/>
        </p:nvSpPr>
        <p:spPr>
          <a:xfrm>
            <a:off x="650807" y="2828511"/>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057996" y="2807745"/>
            <a:ext cx="4281726" cy="482595"/>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Enabling an AWS service (e.g., EC2) to access other AWS resources.</a:t>
            </a:r>
            <a:endParaRPr lang="en-US" sz="1461" dirty="0"/>
          </a:p>
        </p:txBody>
      </p:sp>
      <p:sp>
        <p:nvSpPr>
          <p:cNvPr id="28" name="Text 9"/>
          <p:cNvSpPr/>
          <p:nvPr/>
        </p:nvSpPr>
        <p:spPr>
          <a:xfrm>
            <a:off x="6323474" y="2789183"/>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719208" y="2789183"/>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Defining a set of permissions that are directly attached to an S3 bucket.</a:t>
            </a:r>
            <a:endParaRPr lang="en-US" sz="1461" dirty="0"/>
          </a:p>
        </p:txBody>
      </p:sp>
      <p:sp>
        <p:nvSpPr>
          <p:cNvPr id="30" name="Text 11"/>
          <p:cNvSpPr/>
          <p:nvPr/>
        </p:nvSpPr>
        <p:spPr>
          <a:xfrm>
            <a:off x="807418" y="3977109"/>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1" name="Text 12"/>
          <p:cNvSpPr/>
          <p:nvPr/>
        </p:nvSpPr>
        <p:spPr>
          <a:xfrm>
            <a:off x="593963" y="4348337"/>
            <a:ext cx="10691336" cy="1085839"/>
          </a:xfrm>
          <a:prstGeom prst="rect">
            <a:avLst/>
          </a:prstGeom>
          <a:noFill/>
          <a:ln/>
        </p:spPr>
        <p:txBody>
          <a:bodyPr vert="horz" wrap="square" lIns="0" tIns="0" rIns="0" bIns="0" rtlCol="0" anchor="t"/>
          <a:lstStyle/>
          <a:p>
            <a:pPr>
              <a:lnSpc>
                <a:spcPts val="2138"/>
              </a:lnSpc>
            </a:pPr>
            <a:r>
              <a:rPr lang="en-US" sz="1315" dirty="0">
                <a:solidFill>
                  <a:srgbClr val="374151"/>
                </a:solidFill>
                <a:latin typeface="ui-sans-serif" pitchFamily="34" charset="0"/>
                <a:ea typeface="ui-sans-serif" pitchFamily="34" charset="-122"/>
                <a:cs typeface="ui-sans-serif" pitchFamily="34" charset="-120"/>
              </a:rPr>
              <a:t>IAM Roles are frequently used to grant permissions to AWS services, allowing them to interact with other AWS resources securely. For instance, an EC2 instance can assume a role to gain temporary credentials to access an S3 bucket or a DynamoDB table without storing long-term access keys on the instance itself. Other common use cases include cross-account access and identity federation.</a:t>
            </a:r>
            <a:endParaRPr lang="en-US" sz="131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933048"/>
            <a:ext cx="742454" cy="37123"/>
          </a:xfrm>
          <a:prstGeom prst="rect">
            <a:avLst/>
          </a:prstGeom>
        </p:spPr>
      </p:pic>
      <p:pic>
        <p:nvPicPr>
          <p:cNvPr id="4" name="Image 2" descr="preencoded.png"/>
          <p:cNvPicPr>
            <a:picLocks noChangeAspect="1"/>
          </p:cNvPicPr>
          <p:nvPr/>
        </p:nvPicPr>
        <p:blipFill>
          <a:blip r:embed="rId5"/>
          <a:stretch>
            <a:fillRect/>
          </a:stretch>
        </p:blipFill>
        <p:spPr>
          <a:xfrm>
            <a:off x="371227" y="1304275"/>
            <a:ext cx="222736" cy="222736"/>
          </a:xfrm>
          <a:prstGeom prst="rect">
            <a:avLst/>
          </a:prstGeom>
        </p:spPr>
      </p:pic>
      <p:pic>
        <p:nvPicPr>
          <p:cNvPr id="5" name="Image 3" descr="preencoded.png"/>
          <p:cNvPicPr>
            <a:picLocks noChangeAspect="1"/>
          </p:cNvPicPr>
          <p:nvPr/>
        </p:nvPicPr>
        <p:blipFill>
          <a:blip r:embed="rId6"/>
          <a:stretch>
            <a:fillRect/>
          </a:stretch>
        </p:blipFill>
        <p:spPr>
          <a:xfrm>
            <a:off x="371227" y="3308901"/>
            <a:ext cx="222736" cy="222736"/>
          </a:xfrm>
          <a:prstGeom prst="rect">
            <a:avLst/>
          </a:prstGeom>
        </p:spPr>
      </p:pic>
      <p:pic>
        <p:nvPicPr>
          <p:cNvPr id="6" name="Image 4" descr="preencoded.png"/>
          <p:cNvPicPr>
            <a:picLocks noChangeAspect="1"/>
          </p:cNvPicPr>
          <p:nvPr/>
        </p:nvPicPr>
        <p:blipFill>
          <a:blip r:embed="rId7"/>
          <a:stretch>
            <a:fillRect/>
          </a:stretch>
        </p:blipFill>
        <p:spPr>
          <a:xfrm>
            <a:off x="371226" y="3680128"/>
            <a:ext cx="5419914" cy="1707644"/>
          </a:xfrm>
          <a:prstGeom prst="rect">
            <a:avLst/>
          </a:prstGeom>
        </p:spPr>
      </p:pic>
      <p:pic>
        <p:nvPicPr>
          <p:cNvPr id="7" name="Image 5" descr="preencoded.png"/>
          <p:cNvPicPr>
            <a:picLocks noChangeAspect="1"/>
          </p:cNvPicPr>
          <p:nvPr/>
        </p:nvPicPr>
        <p:blipFill>
          <a:blip r:embed="rId8"/>
          <a:stretch>
            <a:fillRect/>
          </a:stretch>
        </p:blipFill>
        <p:spPr>
          <a:xfrm>
            <a:off x="519717" y="3865741"/>
            <a:ext cx="148491" cy="148491"/>
          </a:xfrm>
          <a:prstGeom prst="rect">
            <a:avLst/>
          </a:prstGeom>
        </p:spPr>
      </p:pic>
      <p:pic>
        <p:nvPicPr>
          <p:cNvPr id="8" name="Image 6" descr="preencoded.png"/>
          <p:cNvPicPr>
            <a:picLocks noChangeAspect="1"/>
          </p:cNvPicPr>
          <p:nvPr/>
        </p:nvPicPr>
        <p:blipFill>
          <a:blip r:embed="rId8"/>
          <a:stretch>
            <a:fillRect/>
          </a:stretch>
        </p:blipFill>
        <p:spPr>
          <a:xfrm>
            <a:off x="519717" y="4162723"/>
            <a:ext cx="148491" cy="148491"/>
          </a:xfrm>
          <a:prstGeom prst="rect">
            <a:avLst/>
          </a:prstGeom>
        </p:spPr>
      </p:pic>
      <p:pic>
        <p:nvPicPr>
          <p:cNvPr id="9" name="Image 7" descr="preencoded.png"/>
          <p:cNvPicPr>
            <a:picLocks noChangeAspect="1"/>
          </p:cNvPicPr>
          <p:nvPr/>
        </p:nvPicPr>
        <p:blipFill>
          <a:blip r:embed="rId8"/>
          <a:stretch>
            <a:fillRect/>
          </a:stretch>
        </p:blipFill>
        <p:spPr>
          <a:xfrm>
            <a:off x="519717" y="4459704"/>
            <a:ext cx="148491" cy="148491"/>
          </a:xfrm>
          <a:prstGeom prst="rect">
            <a:avLst/>
          </a:prstGeom>
        </p:spPr>
      </p:pic>
      <p:pic>
        <p:nvPicPr>
          <p:cNvPr id="10" name="Image 8" descr="preencoded.png"/>
          <p:cNvPicPr>
            <a:picLocks noChangeAspect="1"/>
          </p:cNvPicPr>
          <p:nvPr/>
        </p:nvPicPr>
        <p:blipFill>
          <a:blip r:embed="rId8"/>
          <a:stretch>
            <a:fillRect/>
          </a:stretch>
        </p:blipFill>
        <p:spPr>
          <a:xfrm>
            <a:off x="519717" y="4756686"/>
            <a:ext cx="148491" cy="148491"/>
          </a:xfrm>
          <a:prstGeom prst="rect">
            <a:avLst/>
          </a:prstGeom>
        </p:spPr>
      </p:pic>
      <p:pic>
        <p:nvPicPr>
          <p:cNvPr id="11" name="Image 9" descr="preencoded.png"/>
          <p:cNvPicPr>
            <a:picLocks noChangeAspect="1"/>
          </p:cNvPicPr>
          <p:nvPr/>
        </p:nvPicPr>
        <p:blipFill>
          <a:blip r:embed="rId8"/>
          <a:stretch>
            <a:fillRect/>
          </a:stretch>
        </p:blipFill>
        <p:spPr>
          <a:xfrm>
            <a:off x="519717" y="5053667"/>
            <a:ext cx="148491" cy="148491"/>
          </a:xfrm>
          <a:prstGeom prst="rect">
            <a:avLst/>
          </a:prstGeom>
        </p:spPr>
      </p:pic>
      <p:pic>
        <p:nvPicPr>
          <p:cNvPr id="12" name="Image 10" descr="preencoded.png"/>
          <p:cNvPicPr>
            <a:picLocks noChangeAspect="1"/>
          </p:cNvPicPr>
          <p:nvPr/>
        </p:nvPicPr>
        <p:blipFill>
          <a:blip r:embed="rId9"/>
          <a:stretch>
            <a:fillRect/>
          </a:stretch>
        </p:blipFill>
        <p:spPr>
          <a:xfrm>
            <a:off x="6088122" y="1304275"/>
            <a:ext cx="222736" cy="222736"/>
          </a:xfrm>
          <a:prstGeom prst="rect">
            <a:avLst/>
          </a:prstGeom>
        </p:spPr>
      </p:pic>
      <p:pic>
        <p:nvPicPr>
          <p:cNvPr id="13" name="Image 11" descr="preencoded.png"/>
          <p:cNvPicPr>
            <a:picLocks noChangeAspect="1"/>
          </p:cNvPicPr>
          <p:nvPr/>
        </p:nvPicPr>
        <p:blipFill>
          <a:blip r:embed="rId10"/>
          <a:stretch>
            <a:fillRect/>
          </a:stretch>
        </p:blipFill>
        <p:spPr>
          <a:xfrm>
            <a:off x="6088122" y="1675502"/>
            <a:ext cx="5419914" cy="1522031"/>
          </a:xfrm>
          <a:prstGeom prst="rect">
            <a:avLst/>
          </a:prstGeom>
        </p:spPr>
      </p:pic>
      <p:pic>
        <p:nvPicPr>
          <p:cNvPr id="14" name="Image 12" descr="preencoded.png"/>
          <p:cNvPicPr>
            <a:picLocks noChangeAspect="1"/>
          </p:cNvPicPr>
          <p:nvPr/>
        </p:nvPicPr>
        <p:blipFill>
          <a:blip r:embed="rId11"/>
          <a:stretch>
            <a:fillRect/>
          </a:stretch>
        </p:blipFill>
        <p:spPr>
          <a:xfrm>
            <a:off x="6273735" y="1898239"/>
            <a:ext cx="185613" cy="185613"/>
          </a:xfrm>
          <a:prstGeom prst="rect">
            <a:avLst/>
          </a:prstGeom>
        </p:spPr>
      </p:pic>
      <p:pic>
        <p:nvPicPr>
          <p:cNvPr id="15" name="Image 13" descr="preencoded.png"/>
          <p:cNvPicPr>
            <a:picLocks noChangeAspect="1"/>
          </p:cNvPicPr>
          <p:nvPr/>
        </p:nvPicPr>
        <p:blipFill>
          <a:blip r:embed="rId12"/>
          <a:stretch>
            <a:fillRect/>
          </a:stretch>
        </p:blipFill>
        <p:spPr>
          <a:xfrm>
            <a:off x="6273735" y="2232343"/>
            <a:ext cx="74245" cy="148491"/>
          </a:xfrm>
          <a:prstGeom prst="rect">
            <a:avLst/>
          </a:prstGeom>
        </p:spPr>
      </p:pic>
      <p:pic>
        <p:nvPicPr>
          <p:cNvPr id="16" name="Image 14" descr="preencoded.png"/>
          <p:cNvPicPr>
            <a:picLocks noChangeAspect="1"/>
          </p:cNvPicPr>
          <p:nvPr/>
        </p:nvPicPr>
        <p:blipFill>
          <a:blip r:embed="rId12"/>
          <a:stretch>
            <a:fillRect/>
          </a:stretch>
        </p:blipFill>
        <p:spPr>
          <a:xfrm>
            <a:off x="6273735" y="2529324"/>
            <a:ext cx="74245" cy="148491"/>
          </a:xfrm>
          <a:prstGeom prst="rect">
            <a:avLst/>
          </a:prstGeom>
        </p:spPr>
      </p:pic>
      <p:pic>
        <p:nvPicPr>
          <p:cNvPr id="17" name="Image 15" descr="preencoded.png"/>
          <p:cNvPicPr>
            <a:picLocks noChangeAspect="1"/>
          </p:cNvPicPr>
          <p:nvPr/>
        </p:nvPicPr>
        <p:blipFill>
          <a:blip r:embed="rId12"/>
          <a:stretch>
            <a:fillRect/>
          </a:stretch>
        </p:blipFill>
        <p:spPr>
          <a:xfrm>
            <a:off x="6273735" y="2826306"/>
            <a:ext cx="74245" cy="148491"/>
          </a:xfrm>
          <a:prstGeom prst="rect">
            <a:avLst/>
          </a:prstGeom>
        </p:spPr>
      </p:pic>
      <p:pic>
        <p:nvPicPr>
          <p:cNvPr id="18" name="Image 16" descr="preencoded.png"/>
          <p:cNvPicPr>
            <a:picLocks noChangeAspect="1"/>
          </p:cNvPicPr>
          <p:nvPr/>
        </p:nvPicPr>
        <p:blipFill>
          <a:blip r:embed="rId10"/>
          <a:stretch>
            <a:fillRect/>
          </a:stretch>
        </p:blipFill>
        <p:spPr>
          <a:xfrm>
            <a:off x="6088122" y="3346023"/>
            <a:ext cx="5419914" cy="1522031"/>
          </a:xfrm>
          <a:prstGeom prst="rect">
            <a:avLst/>
          </a:prstGeom>
        </p:spPr>
      </p:pic>
      <p:pic>
        <p:nvPicPr>
          <p:cNvPr id="19" name="Image 17" descr="preencoded.png"/>
          <p:cNvPicPr>
            <a:picLocks noChangeAspect="1"/>
          </p:cNvPicPr>
          <p:nvPr/>
        </p:nvPicPr>
        <p:blipFill>
          <a:blip r:embed="rId13"/>
          <a:stretch>
            <a:fillRect/>
          </a:stretch>
        </p:blipFill>
        <p:spPr>
          <a:xfrm>
            <a:off x="6273735" y="3568760"/>
            <a:ext cx="185613" cy="185613"/>
          </a:xfrm>
          <a:prstGeom prst="rect">
            <a:avLst/>
          </a:prstGeom>
        </p:spPr>
      </p:pic>
      <p:pic>
        <p:nvPicPr>
          <p:cNvPr id="20" name="Image 18" descr="preencoded.png"/>
          <p:cNvPicPr>
            <a:picLocks noChangeAspect="1"/>
          </p:cNvPicPr>
          <p:nvPr/>
        </p:nvPicPr>
        <p:blipFill>
          <a:blip r:embed="rId14"/>
          <a:stretch>
            <a:fillRect/>
          </a:stretch>
        </p:blipFill>
        <p:spPr>
          <a:xfrm>
            <a:off x="6273735" y="3902864"/>
            <a:ext cx="74245" cy="148491"/>
          </a:xfrm>
          <a:prstGeom prst="rect">
            <a:avLst/>
          </a:prstGeom>
        </p:spPr>
      </p:pic>
      <p:pic>
        <p:nvPicPr>
          <p:cNvPr id="21" name="Image 19" descr="preencoded.png"/>
          <p:cNvPicPr>
            <a:picLocks noChangeAspect="1"/>
          </p:cNvPicPr>
          <p:nvPr/>
        </p:nvPicPr>
        <p:blipFill>
          <a:blip r:embed="rId14"/>
          <a:stretch>
            <a:fillRect/>
          </a:stretch>
        </p:blipFill>
        <p:spPr>
          <a:xfrm>
            <a:off x="6273735" y="4199845"/>
            <a:ext cx="74245" cy="148491"/>
          </a:xfrm>
          <a:prstGeom prst="rect">
            <a:avLst/>
          </a:prstGeom>
        </p:spPr>
      </p:pic>
      <p:pic>
        <p:nvPicPr>
          <p:cNvPr id="22" name="Image 20" descr="preencoded.png"/>
          <p:cNvPicPr>
            <a:picLocks noChangeAspect="1"/>
          </p:cNvPicPr>
          <p:nvPr/>
        </p:nvPicPr>
        <p:blipFill>
          <a:blip r:embed="rId14"/>
          <a:stretch>
            <a:fillRect/>
          </a:stretch>
        </p:blipFill>
        <p:spPr>
          <a:xfrm>
            <a:off x="6273735" y="4496827"/>
            <a:ext cx="74245" cy="148491"/>
          </a:xfrm>
          <a:prstGeom prst="rect">
            <a:avLst/>
          </a:prstGeom>
        </p:spPr>
      </p:pic>
      <p:pic>
        <p:nvPicPr>
          <p:cNvPr id="23" name="Image 21" descr="preencoded.png"/>
          <p:cNvPicPr>
            <a:picLocks noChangeAspect="1"/>
          </p:cNvPicPr>
          <p:nvPr/>
        </p:nvPicPr>
        <p:blipFill>
          <a:blip r:embed="rId15"/>
          <a:stretch>
            <a:fillRect/>
          </a:stretch>
        </p:blipFill>
        <p:spPr>
          <a:xfrm>
            <a:off x="371227" y="6158068"/>
            <a:ext cx="129929" cy="167052"/>
          </a:xfrm>
          <a:prstGeom prst="rect">
            <a:avLst/>
          </a:prstGeom>
        </p:spPr>
      </p:pic>
      <p:pic>
        <p:nvPicPr>
          <p:cNvPr id="24" name="Image 22" descr="preencoded.png"/>
          <p:cNvPicPr>
            <a:picLocks noChangeAspect="1"/>
          </p:cNvPicPr>
          <p:nvPr/>
        </p:nvPicPr>
        <p:blipFill>
          <a:blip r:embed="rId16"/>
          <a:stretch>
            <a:fillRect/>
          </a:stretch>
        </p:blipFill>
        <p:spPr>
          <a:xfrm>
            <a:off x="-1" y="79227"/>
            <a:ext cx="11879263" cy="74245"/>
          </a:xfrm>
          <a:prstGeom prst="rect">
            <a:avLst/>
          </a:prstGeom>
        </p:spPr>
      </p:pic>
      <p:pic>
        <p:nvPicPr>
          <p:cNvPr id="25" name="Image 23" descr="preencoded.png"/>
          <p:cNvPicPr>
            <a:picLocks noChangeAspect="1"/>
          </p:cNvPicPr>
          <p:nvPr/>
        </p:nvPicPr>
        <p:blipFill>
          <a:blip r:embed="rId17"/>
          <a:stretch>
            <a:fillRect/>
          </a:stretch>
        </p:blipFill>
        <p:spPr>
          <a:xfrm>
            <a:off x="-1" y="6687066"/>
            <a:ext cx="11879263" cy="74245"/>
          </a:xfrm>
          <a:prstGeom prst="rect">
            <a:avLst/>
          </a:prstGeom>
        </p:spPr>
      </p:pic>
      <p:sp>
        <p:nvSpPr>
          <p:cNvPr id="26"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Understanding the AWS Root User</a:t>
            </a:r>
            <a:endParaRPr lang="en-US" sz="2631" dirty="0"/>
          </a:p>
        </p:txBody>
      </p:sp>
      <p:sp>
        <p:nvSpPr>
          <p:cNvPr id="27" name="Text 1"/>
          <p:cNvSpPr/>
          <p:nvPr/>
        </p:nvSpPr>
        <p:spPr>
          <a:xfrm>
            <a:off x="705331" y="1267152"/>
            <a:ext cx="650389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the Root User?</a:t>
            </a:r>
            <a:endParaRPr lang="en-US" sz="1754" dirty="0"/>
          </a:p>
        </p:txBody>
      </p:sp>
      <p:sp>
        <p:nvSpPr>
          <p:cNvPr id="28" name="Text 2"/>
          <p:cNvSpPr/>
          <p:nvPr/>
        </p:nvSpPr>
        <p:spPr>
          <a:xfrm>
            <a:off x="371226" y="1675502"/>
            <a:ext cx="5419914"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 AWS account root user is the initial sign-in identity created when you open an AWS account. It is tied to the email address and password used during AWS account creation.</a:t>
            </a:r>
            <a:endParaRPr lang="en-US" sz="1315" dirty="0"/>
          </a:p>
        </p:txBody>
      </p:sp>
      <p:sp>
        <p:nvSpPr>
          <p:cNvPr id="29" name="Text 3"/>
          <p:cNvSpPr/>
          <p:nvPr/>
        </p:nvSpPr>
        <p:spPr>
          <a:xfrm>
            <a:off x="371226" y="2529324"/>
            <a:ext cx="5419914" cy="519718"/>
          </a:xfrm>
          <a:prstGeom prst="rect">
            <a:avLst/>
          </a:prstGeom>
          <a:noFill/>
          <a:ln/>
        </p:spPr>
        <p:txBody>
          <a:bodyPr vert="horz" wrap="square" lIns="0" tIns="0" rIns="0" bIns="0" rtlCol="0" anchor="t"/>
          <a:lstStyle/>
          <a:p>
            <a:pPr>
              <a:lnSpc>
                <a:spcPts val="2046"/>
              </a:lnSpc>
            </a:pPr>
            <a:r>
              <a:rPr lang="en-US" sz="1315" b="1" dirty="0">
                <a:solidFill>
                  <a:srgbClr val="4B5563"/>
                </a:solidFill>
                <a:latin typeface="ui-sans-serif" pitchFamily="34" charset="0"/>
                <a:ea typeface="ui-sans-serif" pitchFamily="34" charset="-122"/>
                <a:cs typeface="ui-sans-serif" pitchFamily="34" charset="-120"/>
              </a:rPr>
              <a:t>Think of it as the "master key" or "God account" for your entire AWS environment, holding ultimate control.</a:t>
            </a:r>
            <a:endParaRPr lang="en-US" sz="1315" dirty="0"/>
          </a:p>
        </p:txBody>
      </p:sp>
      <p:sp>
        <p:nvSpPr>
          <p:cNvPr id="30" name="Text 4"/>
          <p:cNvSpPr/>
          <p:nvPr/>
        </p:nvSpPr>
        <p:spPr>
          <a:xfrm>
            <a:off x="705331" y="3271778"/>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Unrestricted Power</a:t>
            </a:r>
            <a:endParaRPr lang="en-US" sz="1754" dirty="0"/>
          </a:p>
        </p:txBody>
      </p:sp>
      <p:sp>
        <p:nvSpPr>
          <p:cNvPr id="31" name="Text 5"/>
          <p:cNvSpPr/>
          <p:nvPr/>
        </p:nvSpPr>
        <p:spPr>
          <a:xfrm>
            <a:off x="742454" y="3828619"/>
            <a:ext cx="457409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Complete access to all AWS services and resources</a:t>
            </a:r>
            <a:endParaRPr lang="en-US" sz="1169" dirty="0"/>
          </a:p>
        </p:txBody>
      </p:sp>
      <p:sp>
        <p:nvSpPr>
          <p:cNvPr id="32" name="Text 6"/>
          <p:cNvSpPr/>
          <p:nvPr/>
        </p:nvSpPr>
        <p:spPr>
          <a:xfrm>
            <a:off x="742454" y="4125600"/>
            <a:ext cx="3070279"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Modify AWS account-level settings</a:t>
            </a:r>
            <a:endParaRPr lang="en-US" sz="1169" dirty="0"/>
          </a:p>
        </p:txBody>
      </p:sp>
      <p:sp>
        <p:nvSpPr>
          <p:cNvPr id="33" name="Text 7"/>
          <p:cNvSpPr/>
          <p:nvPr/>
        </p:nvSpPr>
        <p:spPr>
          <a:xfrm>
            <a:off x="742453" y="4422582"/>
            <a:ext cx="2059092"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Close the AWS account</a:t>
            </a:r>
            <a:endParaRPr lang="en-US" sz="1169" dirty="0"/>
          </a:p>
        </p:txBody>
      </p:sp>
      <p:sp>
        <p:nvSpPr>
          <p:cNvPr id="34" name="Text 8"/>
          <p:cNvSpPr/>
          <p:nvPr/>
        </p:nvSpPr>
        <p:spPr>
          <a:xfrm>
            <a:off x="742454" y="4719563"/>
            <a:ext cx="417334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Restore permissions for IAM users if locked out</a:t>
            </a:r>
            <a:endParaRPr lang="en-US" sz="1169" dirty="0"/>
          </a:p>
        </p:txBody>
      </p:sp>
      <p:sp>
        <p:nvSpPr>
          <p:cNvPr id="35" name="Text 9"/>
          <p:cNvSpPr/>
          <p:nvPr/>
        </p:nvSpPr>
        <p:spPr>
          <a:xfrm>
            <a:off x="742454" y="5016545"/>
            <a:ext cx="381470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Access billing features and tax information</a:t>
            </a:r>
            <a:endParaRPr lang="en-US" sz="1169" dirty="0"/>
          </a:p>
        </p:txBody>
      </p:sp>
      <p:sp>
        <p:nvSpPr>
          <p:cNvPr id="36" name="Text 10"/>
          <p:cNvSpPr/>
          <p:nvPr/>
        </p:nvSpPr>
        <p:spPr>
          <a:xfrm>
            <a:off x="6422226" y="1267152"/>
            <a:ext cx="650389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When to Use It (And When Not To)</a:t>
            </a:r>
            <a:endParaRPr lang="en-US" sz="1754" dirty="0"/>
          </a:p>
        </p:txBody>
      </p:sp>
      <p:sp>
        <p:nvSpPr>
          <p:cNvPr id="37" name="Text 11"/>
          <p:cNvSpPr/>
          <p:nvPr/>
        </p:nvSpPr>
        <p:spPr>
          <a:xfrm>
            <a:off x="6533594" y="1861116"/>
            <a:ext cx="5048687" cy="259859"/>
          </a:xfrm>
          <a:prstGeom prst="rect">
            <a:avLst/>
          </a:prstGeom>
          <a:noFill/>
          <a:ln/>
        </p:spPr>
        <p:txBody>
          <a:bodyPr vert="horz" wrap="square" lIns="0" tIns="0" rIns="0" bIns="0" rtlCol="0" anchor="t"/>
          <a:lstStyle/>
          <a:p>
            <a:pPr>
              <a:lnSpc>
                <a:spcPts val="2046"/>
              </a:lnSpc>
            </a:pPr>
            <a:r>
              <a:rPr lang="en-US" sz="1461" b="1" dirty="0">
                <a:solidFill>
                  <a:srgbClr val="16A34A"/>
                </a:solidFill>
                <a:latin typeface="ui-sans-serif" pitchFamily="34" charset="0"/>
                <a:ea typeface="ui-sans-serif" pitchFamily="34" charset="-122"/>
                <a:cs typeface="ui-sans-serif" pitchFamily="34" charset="-120"/>
              </a:rPr>
              <a:t>When To Use</a:t>
            </a:r>
            <a:endParaRPr lang="en-US" sz="1461" dirty="0"/>
          </a:p>
        </p:txBody>
      </p:sp>
      <p:sp>
        <p:nvSpPr>
          <p:cNvPr id="38" name="Text 12"/>
          <p:cNvSpPr/>
          <p:nvPr/>
        </p:nvSpPr>
        <p:spPr>
          <a:xfrm>
            <a:off x="6422226" y="2195220"/>
            <a:ext cx="238188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Changing account settings</a:t>
            </a:r>
            <a:endParaRPr lang="en-US" sz="1169" dirty="0"/>
          </a:p>
        </p:txBody>
      </p:sp>
      <p:sp>
        <p:nvSpPr>
          <p:cNvPr id="39" name="Text 13"/>
          <p:cNvSpPr/>
          <p:nvPr/>
        </p:nvSpPr>
        <p:spPr>
          <a:xfrm>
            <a:off x="6422227" y="2492202"/>
            <a:ext cx="176692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Closing the account</a:t>
            </a:r>
            <a:endParaRPr lang="en-US" sz="1169" dirty="0"/>
          </a:p>
        </p:txBody>
      </p:sp>
      <p:sp>
        <p:nvSpPr>
          <p:cNvPr id="40" name="Text 14"/>
          <p:cNvSpPr/>
          <p:nvPr/>
        </p:nvSpPr>
        <p:spPr>
          <a:xfrm>
            <a:off x="6422226" y="2789183"/>
            <a:ext cx="279864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Restoring IAM user permissions</a:t>
            </a:r>
            <a:endParaRPr lang="en-US" sz="1169" dirty="0"/>
          </a:p>
        </p:txBody>
      </p:sp>
      <p:sp>
        <p:nvSpPr>
          <p:cNvPr id="41" name="Text 15"/>
          <p:cNvSpPr/>
          <p:nvPr/>
        </p:nvSpPr>
        <p:spPr>
          <a:xfrm>
            <a:off x="6533594" y="3531637"/>
            <a:ext cx="5048687" cy="259859"/>
          </a:xfrm>
          <a:prstGeom prst="rect">
            <a:avLst/>
          </a:prstGeom>
          <a:noFill/>
          <a:ln/>
        </p:spPr>
        <p:txBody>
          <a:bodyPr vert="horz" wrap="square" lIns="0" tIns="0" rIns="0" bIns="0" rtlCol="0" anchor="t"/>
          <a:lstStyle/>
          <a:p>
            <a:pPr>
              <a:lnSpc>
                <a:spcPts val="2046"/>
              </a:lnSpc>
            </a:pPr>
            <a:r>
              <a:rPr lang="en-US" sz="1461" b="1" dirty="0">
                <a:solidFill>
                  <a:srgbClr val="DC2626"/>
                </a:solidFill>
                <a:latin typeface="ui-sans-serif" pitchFamily="34" charset="0"/>
                <a:ea typeface="ui-sans-serif" pitchFamily="34" charset="-122"/>
                <a:cs typeface="ui-sans-serif" pitchFamily="34" charset="-120"/>
              </a:rPr>
              <a:t>When Not To Use</a:t>
            </a:r>
            <a:endParaRPr lang="en-US" sz="1461" dirty="0"/>
          </a:p>
        </p:txBody>
      </p:sp>
      <p:sp>
        <p:nvSpPr>
          <p:cNvPr id="42" name="Text 16"/>
          <p:cNvSpPr/>
          <p:nvPr/>
        </p:nvSpPr>
        <p:spPr>
          <a:xfrm>
            <a:off x="6422226" y="3865741"/>
            <a:ext cx="1904220"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Daily or routine tasks</a:t>
            </a:r>
            <a:endParaRPr lang="en-US" sz="1169" dirty="0"/>
          </a:p>
        </p:txBody>
      </p:sp>
      <p:sp>
        <p:nvSpPr>
          <p:cNvPr id="43" name="Text 17"/>
          <p:cNvSpPr/>
          <p:nvPr/>
        </p:nvSpPr>
        <p:spPr>
          <a:xfrm>
            <a:off x="6422227" y="4162723"/>
            <a:ext cx="288756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Regular administrative activities</a:t>
            </a:r>
            <a:endParaRPr lang="en-US" sz="1169" dirty="0"/>
          </a:p>
        </p:txBody>
      </p:sp>
      <p:sp>
        <p:nvSpPr>
          <p:cNvPr id="44" name="Text 18"/>
          <p:cNvSpPr/>
          <p:nvPr/>
        </p:nvSpPr>
        <p:spPr>
          <a:xfrm>
            <a:off x="6422227" y="4459705"/>
            <a:ext cx="3717779"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Operational tasks (use IAM users instead)</a:t>
            </a:r>
            <a:endParaRPr lang="en-US" sz="1169" dirty="0"/>
          </a:p>
        </p:txBody>
      </p:sp>
      <p:sp>
        <p:nvSpPr>
          <p:cNvPr id="45" name="Text 19"/>
          <p:cNvSpPr/>
          <p:nvPr/>
        </p:nvSpPr>
        <p:spPr>
          <a:xfrm>
            <a:off x="575402" y="6130226"/>
            <a:ext cx="13364170" cy="259859"/>
          </a:xfrm>
          <a:prstGeom prst="rect">
            <a:avLst/>
          </a:prstGeom>
          <a:noFill/>
          <a:ln/>
        </p:spPr>
        <p:txBody>
          <a:bodyPr vert="horz" wrap="square" lIns="0" tIns="0" rIns="0" bIns="0" rtlCol="0" anchor="t"/>
          <a:lstStyle/>
          <a:p>
            <a:pPr>
              <a:lnSpc>
                <a:spcPts val="2046"/>
              </a:lnSpc>
            </a:pPr>
            <a:r>
              <a:rPr lang="en-US" sz="1315" i="1" dirty="0">
                <a:solidFill>
                  <a:srgbClr val="4B5563"/>
                </a:solidFill>
                <a:latin typeface="ui-sans-serif" pitchFamily="34" charset="0"/>
                <a:ea typeface="ui-sans-serif" pitchFamily="34" charset="-122"/>
                <a:cs typeface="ui-sans-serif" pitchFamily="34" charset="-120"/>
              </a:rPr>
              <a:t> The root user is intended to perform only a limited set of tasks that absolutely require the highest privilege level.</a:t>
            </a:r>
            <a:endParaRPr lang="en-US" sz="131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13371C-46CF-DA63-E5D7-ADE4A3AA2A28}"/>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B7F1C94B-022D-3512-B226-76AD642D81DA}"/>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2132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4640337" cy="4640337"/>
          </a:xfrm>
          <a:prstGeom prst="rect">
            <a:avLst/>
          </a:prstGeom>
        </p:spPr>
      </p:pic>
      <p:pic>
        <p:nvPicPr>
          <p:cNvPr id="4" name="Image 2" descr="preencoded.png"/>
          <p:cNvPicPr>
            <a:picLocks noChangeAspect="1"/>
          </p:cNvPicPr>
          <p:nvPr/>
        </p:nvPicPr>
        <p:blipFill>
          <a:blip r:embed="rId5"/>
          <a:stretch>
            <a:fillRect/>
          </a:stretch>
        </p:blipFill>
        <p:spPr>
          <a:xfrm>
            <a:off x="9095060" y="3977109"/>
            <a:ext cx="2784202" cy="3712270"/>
          </a:xfrm>
          <a:prstGeom prst="rect">
            <a:avLst/>
          </a:prstGeom>
        </p:spPr>
      </p:pic>
      <p:pic>
        <p:nvPicPr>
          <p:cNvPr id="5" name="Image 3" descr="preencoded.png"/>
          <p:cNvPicPr>
            <a:picLocks noChangeAspect="1"/>
          </p:cNvPicPr>
          <p:nvPr/>
        </p:nvPicPr>
        <p:blipFill>
          <a:blip r:embed="rId6"/>
          <a:stretch>
            <a:fillRect/>
          </a:stretch>
        </p:blipFill>
        <p:spPr>
          <a:xfrm>
            <a:off x="1483217" y="1166366"/>
            <a:ext cx="3530038" cy="3858159"/>
          </a:xfrm>
          <a:prstGeom prst="rect">
            <a:avLst/>
          </a:prstGeom>
        </p:spPr>
      </p:pic>
      <p:pic>
        <p:nvPicPr>
          <p:cNvPr id="6" name="Image 4" descr="preencoded.png"/>
          <p:cNvPicPr>
            <a:picLocks noChangeAspect="1"/>
          </p:cNvPicPr>
          <p:nvPr/>
        </p:nvPicPr>
        <p:blipFill>
          <a:blip r:embed="rId7"/>
          <a:stretch>
            <a:fillRect/>
          </a:stretch>
        </p:blipFill>
        <p:spPr>
          <a:xfrm>
            <a:off x="6866008" y="1630400"/>
            <a:ext cx="3530038" cy="3858159"/>
          </a:xfrm>
          <a:prstGeom prst="rect">
            <a:avLst/>
          </a:prstGeom>
        </p:spPr>
      </p:pic>
      <p:pic>
        <p:nvPicPr>
          <p:cNvPr id="7" name="Image 5" descr="preencoded.png"/>
          <p:cNvPicPr>
            <a:picLocks noChangeAspect="1"/>
          </p:cNvPicPr>
          <p:nvPr/>
        </p:nvPicPr>
        <p:blipFill>
          <a:blip r:embed="rId8"/>
          <a:stretch>
            <a:fillRect/>
          </a:stretch>
        </p:blipFill>
        <p:spPr>
          <a:xfrm>
            <a:off x="1392101" y="1007294"/>
            <a:ext cx="742454" cy="742454"/>
          </a:xfrm>
          <a:prstGeom prst="rect">
            <a:avLst/>
          </a:prstGeom>
        </p:spPr>
      </p:pic>
      <p:pic>
        <p:nvPicPr>
          <p:cNvPr id="8" name="Image 6" descr="preencoded.png"/>
          <p:cNvPicPr>
            <a:picLocks noChangeAspect="1"/>
          </p:cNvPicPr>
          <p:nvPr/>
        </p:nvPicPr>
        <p:blipFill>
          <a:blip r:embed="rId9"/>
          <a:stretch>
            <a:fillRect/>
          </a:stretch>
        </p:blipFill>
        <p:spPr>
          <a:xfrm>
            <a:off x="1577714" y="1230030"/>
            <a:ext cx="371227" cy="296982"/>
          </a:xfrm>
          <a:prstGeom prst="rect">
            <a:avLst/>
          </a:prstGeom>
        </p:spPr>
      </p:pic>
      <p:pic>
        <p:nvPicPr>
          <p:cNvPr id="9" name="Image 7" descr="preencoded.png"/>
          <p:cNvPicPr>
            <a:picLocks noChangeAspect="1"/>
          </p:cNvPicPr>
          <p:nvPr/>
        </p:nvPicPr>
        <p:blipFill>
          <a:blip r:embed="rId10"/>
          <a:stretch>
            <a:fillRect/>
          </a:stretch>
        </p:blipFill>
        <p:spPr>
          <a:xfrm>
            <a:off x="9744707" y="5090790"/>
            <a:ext cx="742454" cy="742454"/>
          </a:xfrm>
          <a:prstGeom prst="rect">
            <a:avLst/>
          </a:prstGeom>
        </p:spPr>
      </p:pic>
      <p:pic>
        <p:nvPicPr>
          <p:cNvPr id="10" name="Image 8" descr="preencoded.png"/>
          <p:cNvPicPr>
            <a:picLocks noChangeAspect="1"/>
          </p:cNvPicPr>
          <p:nvPr/>
        </p:nvPicPr>
        <p:blipFill>
          <a:blip r:embed="rId11"/>
          <a:stretch>
            <a:fillRect/>
          </a:stretch>
        </p:blipFill>
        <p:spPr>
          <a:xfrm>
            <a:off x="9986005" y="5313526"/>
            <a:ext cx="259859" cy="296982"/>
          </a:xfrm>
          <a:prstGeom prst="rect">
            <a:avLst/>
          </a:prstGeom>
        </p:spPr>
      </p:pic>
      <p:pic>
        <p:nvPicPr>
          <p:cNvPr id="11" name="Image 9" descr="preencoded.png"/>
          <p:cNvPicPr>
            <a:picLocks noChangeAspect="1"/>
          </p:cNvPicPr>
          <p:nvPr/>
        </p:nvPicPr>
        <p:blipFill>
          <a:blip r:embed="rId12"/>
          <a:stretch>
            <a:fillRect/>
          </a:stretch>
        </p:blipFill>
        <p:spPr>
          <a:xfrm>
            <a:off x="2028262" y="3513076"/>
            <a:ext cx="2523328" cy="482595"/>
          </a:xfrm>
          <a:prstGeom prst="rect">
            <a:avLst/>
          </a:prstGeom>
        </p:spPr>
      </p:pic>
      <p:pic>
        <p:nvPicPr>
          <p:cNvPr id="12" name="Image 10" descr="preencoded.png"/>
          <p:cNvPicPr>
            <a:picLocks noChangeAspect="1"/>
          </p:cNvPicPr>
          <p:nvPr/>
        </p:nvPicPr>
        <p:blipFill>
          <a:blip r:embed="rId13"/>
          <a:stretch>
            <a:fillRect/>
          </a:stretch>
        </p:blipFill>
        <p:spPr>
          <a:xfrm>
            <a:off x="4848572" y="3513076"/>
            <a:ext cx="3006793" cy="482595"/>
          </a:xfrm>
          <a:prstGeom prst="rect">
            <a:avLst/>
          </a:prstGeom>
        </p:spPr>
      </p:pic>
      <p:pic>
        <p:nvPicPr>
          <p:cNvPr id="13" name="Image 11" descr="preencoded.png"/>
          <p:cNvPicPr>
            <a:picLocks noChangeAspect="1"/>
          </p:cNvPicPr>
          <p:nvPr/>
        </p:nvPicPr>
        <p:blipFill>
          <a:blip r:embed="rId14"/>
          <a:stretch>
            <a:fillRect/>
          </a:stretch>
        </p:blipFill>
        <p:spPr>
          <a:xfrm>
            <a:off x="8152347" y="3513076"/>
            <a:ext cx="1698363" cy="482595"/>
          </a:xfrm>
          <a:prstGeom prst="rect">
            <a:avLst/>
          </a:prstGeom>
        </p:spPr>
      </p:pic>
      <p:pic>
        <p:nvPicPr>
          <p:cNvPr id="14" name="Image 12" descr="preencoded.png"/>
          <p:cNvPicPr>
            <a:picLocks noChangeAspect="1"/>
          </p:cNvPicPr>
          <p:nvPr/>
        </p:nvPicPr>
        <p:blipFill>
          <a:blip r:embed="rId15"/>
          <a:stretch>
            <a:fillRect/>
          </a:stretch>
        </p:blipFill>
        <p:spPr>
          <a:xfrm>
            <a:off x="-1" y="6464330"/>
            <a:ext cx="11879263" cy="296982"/>
          </a:xfrm>
          <a:prstGeom prst="rect">
            <a:avLst/>
          </a:prstGeom>
        </p:spPr>
      </p:pic>
      <p:sp>
        <p:nvSpPr>
          <p:cNvPr id="15" name="Text 0"/>
          <p:cNvSpPr/>
          <p:nvPr/>
        </p:nvSpPr>
        <p:spPr>
          <a:xfrm>
            <a:off x="-123128" y="1991045"/>
            <a:ext cx="12125374" cy="556840"/>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ui-sans-serif" pitchFamily="34" charset="0"/>
                <a:ea typeface="ui-sans-serif" pitchFamily="34" charset="-122"/>
                <a:cs typeface="ui-sans-serif" pitchFamily="34" charset="-120"/>
              </a:rPr>
              <a:t>IAM Policies &amp; Permission Types</a:t>
            </a:r>
            <a:endParaRPr lang="en-US" sz="4384" dirty="0"/>
          </a:p>
        </p:txBody>
      </p:sp>
      <p:sp>
        <p:nvSpPr>
          <p:cNvPr id="16" name="Text 1"/>
          <p:cNvSpPr/>
          <p:nvPr/>
        </p:nvSpPr>
        <p:spPr>
          <a:xfrm>
            <a:off x="887319" y="2770622"/>
            <a:ext cx="10104479" cy="371227"/>
          </a:xfrm>
          <a:prstGeom prst="rect">
            <a:avLst/>
          </a:prstGeom>
          <a:noFill/>
          <a:ln/>
        </p:spPr>
        <p:txBody>
          <a:bodyPr vert="horz" wrap="square" lIns="0" tIns="0" rIns="0" bIns="0" rtlCol="0" anchor="t"/>
          <a:lstStyle/>
          <a:p>
            <a:pPr algn="ctr">
              <a:lnSpc>
                <a:spcPts val="2923"/>
              </a:lnSpc>
            </a:pPr>
            <a:r>
              <a:rPr lang="en-US" sz="2631" b="1" dirty="0">
                <a:solidFill>
                  <a:srgbClr val="4B5563"/>
                </a:solidFill>
                <a:latin typeface="ui-sans-serif" pitchFamily="34" charset="0"/>
                <a:ea typeface="ui-sans-serif" pitchFamily="34" charset="-122"/>
                <a:cs typeface="ui-sans-serif" pitchFamily="34" charset="-120"/>
              </a:rPr>
              <a:t>in AWS</a:t>
            </a:r>
            <a:endParaRPr lang="en-US" sz="2631" dirty="0"/>
          </a:p>
        </p:txBody>
      </p:sp>
      <p:sp>
        <p:nvSpPr>
          <p:cNvPr id="17" name="Text 2"/>
          <p:cNvSpPr/>
          <p:nvPr/>
        </p:nvSpPr>
        <p:spPr>
          <a:xfrm>
            <a:off x="2043213" y="3624444"/>
            <a:ext cx="2493427"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AWS Managed Policies</a:t>
            </a:r>
            <a:endParaRPr lang="en-US" sz="1461" dirty="0"/>
          </a:p>
        </p:txBody>
      </p:sp>
      <p:sp>
        <p:nvSpPr>
          <p:cNvPr id="18" name="Text 3"/>
          <p:cNvSpPr/>
          <p:nvPr/>
        </p:nvSpPr>
        <p:spPr>
          <a:xfrm>
            <a:off x="4815176" y="3624444"/>
            <a:ext cx="3073585"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Customer Managed Policies</a:t>
            </a:r>
            <a:endParaRPr lang="en-US" sz="1461" dirty="0"/>
          </a:p>
        </p:txBody>
      </p:sp>
      <p:sp>
        <p:nvSpPr>
          <p:cNvPr id="19" name="Text 4"/>
          <p:cNvSpPr/>
          <p:nvPr/>
        </p:nvSpPr>
        <p:spPr>
          <a:xfrm>
            <a:off x="8249794" y="3624444"/>
            <a:ext cx="1503469" cy="259859"/>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Inline Policies</a:t>
            </a:r>
            <a:endParaRPr lang="en-US" sz="146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19208"/>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78266"/>
            <a:ext cx="2320168" cy="2784202"/>
          </a:xfrm>
          <a:prstGeom prst="rect">
            <a:avLst/>
          </a:prstGeom>
        </p:spPr>
      </p:pic>
      <p:pic>
        <p:nvPicPr>
          <p:cNvPr id="5" name="Image 3" descr="preencoded.png"/>
          <p:cNvPicPr>
            <a:picLocks noChangeAspect="1"/>
          </p:cNvPicPr>
          <p:nvPr/>
        </p:nvPicPr>
        <p:blipFill>
          <a:blip r:embed="rId6"/>
          <a:stretch>
            <a:fillRect/>
          </a:stretch>
        </p:blipFill>
        <p:spPr>
          <a:xfrm>
            <a:off x="371227"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371227" y="1183627"/>
            <a:ext cx="222736" cy="222736"/>
          </a:xfrm>
          <a:prstGeom prst="rect">
            <a:avLst/>
          </a:prstGeom>
        </p:spPr>
      </p:pic>
      <p:pic>
        <p:nvPicPr>
          <p:cNvPr id="7" name="Image 5" descr="preencoded.png"/>
          <p:cNvPicPr>
            <a:picLocks noChangeAspect="1"/>
          </p:cNvPicPr>
          <p:nvPr/>
        </p:nvPicPr>
        <p:blipFill>
          <a:blip r:embed="rId8"/>
          <a:stretch>
            <a:fillRect/>
          </a:stretch>
        </p:blipFill>
        <p:spPr>
          <a:xfrm>
            <a:off x="371227" y="2594289"/>
            <a:ext cx="167052" cy="222736"/>
          </a:xfrm>
          <a:prstGeom prst="rect">
            <a:avLst/>
          </a:prstGeom>
        </p:spPr>
      </p:pic>
      <p:pic>
        <p:nvPicPr>
          <p:cNvPr id="8" name="Image 6" descr="preencoded.png"/>
          <p:cNvPicPr>
            <a:picLocks noChangeAspect="1"/>
          </p:cNvPicPr>
          <p:nvPr/>
        </p:nvPicPr>
        <p:blipFill>
          <a:blip r:embed="rId9"/>
          <a:stretch>
            <a:fillRect/>
          </a:stretch>
        </p:blipFill>
        <p:spPr>
          <a:xfrm>
            <a:off x="371227" y="3011919"/>
            <a:ext cx="167052" cy="167052"/>
          </a:xfrm>
          <a:prstGeom prst="rect">
            <a:avLst/>
          </a:prstGeom>
        </p:spPr>
      </p:pic>
      <p:pic>
        <p:nvPicPr>
          <p:cNvPr id="9" name="Image 7" descr="preencoded.png"/>
          <p:cNvPicPr>
            <a:picLocks noChangeAspect="1"/>
          </p:cNvPicPr>
          <p:nvPr/>
        </p:nvPicPr>
        <p:blipFill>
          <a:blip r:embed="rId9"/>
          <a:stretch>
            <a:fillRect/>
          </a:stretch>
        </p:blipFill>
        <p:spPr>
          <a:xfrm>
            <a:off x="371227" y="3346024"/>
            <a:ext cx="167052" cy="167052"/>
          </a:xfrm>
          <a:prstGeom prst="rect">
            <a:avLst/>
          </a:prstGeom>
        </p:spPr>
      </p:pic>
      <p:pic>
        <p:nvPicPr>
          <p:cNvPr id="10" name="Image 8" descr="preencoded.png"/>
          <p:cNvPicPr>
            <a:picLocks noChangeAspect="1"/>
          </p:cNvPicPr>
          <p:nvPr/>
        </p:nvPicPr>
        <p:blipFill>
          <a:blip r:embed="rId9"/>
          <a:stretch>
            <a:fillRect/>
          </a:stretch>
        </p:blipFill>
        <p:spPr>
          <a:xfrm>
            <a:off x="371227" y="3680128"/>
            <a:ext cx="167052" cy="167052"/>
          </a:xfrm>
          <a:prstGeom prst="rect">
            <a:avLst/>
          </a:prstGeom>
        </p:spPr>
      </p:pic>
      <p:pic>
        <p:nvPicPr>
          <p:cNvPr id="11" name="Image 9" descr="preencoded.png"/>
          <p:cNvPicPr>
            <a:picLocks noChangeAspect="1"/>
          </p:cNvPicPr>
          <p:nvPr/>
        </p:nvPicPr>
        <p:blipFill>
          <a:blip r:embed="rId10"/>
          <a:stretch>
            <a:fillRect/>
          </a:stretch>
        </p:blipFill>
        <p:spPr>
          <a:xfrm>
            <a:off x="6088122" y="1183627"/>
            <a:ext cx="222736" cy="222736"/>
          </a:xfrm>
          <a:prstGeom prst="rect">
            <a:avLst/>
          </a:prstGeom>
        </p:spPr>
      </p:pic>
      <p:pic>
        <p:nvPicPr>
          <p:cNvPr id="12" name="Image 10" descr="preencoded.png"/>
          <p:cNvPicPr>
            <a:picLocks noChangeAspect="1"/>
          </p:cNvPicPr>
          <p:nvPr/>
        </p:nvPicPr>
        <p:blipFill>
          <a:blip r:embed="rId11"/>
          <a:stretch>
            <a:fillRect/>
          </a:stretch>
        </p:blipFill>
        <p:spPr>
          <a:xfrm>
            <a:off x="6088122" y="1564134"/>
            <a:ext cx="5419914" cy="482595"/>
          </a:xfrm>
          <a:prstGeom prst="rect">
            <a:avLst/>
          </a:prstGeom>
        </p:spPr>
      </p:pic>
      <p:pic>
        <p:nvPicPr>
          <p:cNvPr id="13" name="Image 11" descr="preencoded.png"/>
          <p:cNvPicPr>
            <a:picLocks noChangeAspect="1"/>
          </p:cNvPicPr>
          <p:nvPr/>
        </p:nvPicPr>
        <p:blipFill>
          <a:blip r:embed="rId12"/>
          <a:stretch>
            <a:fillRect/>
          </a:stretch>
        </p:blipFill>
        <p:spPr>
          <a:xfrm>
            <a:off x="6199490" y="1675502"/>
            <a:ext cx="139210" cy="259859"/>
          </a:xfrm>
          <a:prstGeom prst="rect">
            <a:avLst/>
          </a:prstGeom>
        </p:spPr>
      </p:pic>
      <p:pic>
        <p:nvPicPr>
          <p:cNvPr id="14" name="Image 12" descr="preencoded.png"/>
          <p:cNvPicPr>
            <a:picLocks noChangeAspect="1"/>
          </p:cNvPicPr>
          <p:nvPr/>
        </p:nvPicPr>
        <p:blipFill>
          <a:blip r:embed="rId11"/>
          <a:stretch>
            <a:fillRect/>
          </a:stretch>
        </p:blipFill>
        <p:spPr>
          <a:xfrm>
            <a:off x="6088122" y="2158097"/>
            <a:ext cx="5419914" cy="482595"/>
          </a:xfrm>
          <a:prstGeom prst="rect">
            <a:avLst/>
          </a:prstGeom>
        </p:spPr>
      </p:pic>
      <p:pic>
        <p:nvPicPr>
          <p:cNvPr id="15" name="Image 13" descr="preencoded.png"/>
          <p:cNvPicPr>
            <a:picLocks noChangeAspect="1"/>
          </p:cNvPicPr>
          <p:nvPr/>
        </p:nvPicPr>
        <p:blipFill>
          <a:blip r:embed="rId13"/>
          <a:stretch>
            <a:fillRect/>
          </a:stretch>
        </p:blipFill>
        <p:spPr>
          <a:xfrm>
            <a:off x="6199490" y="2269465"/>
            <a:ext cx="167052" cy="259859"/>
          </a:xfrm>
          <a:prstGeom prst="rect">
            <a:avLst/>
          </a:prstGeom>
        </p:spPr>
      </p:pic>
      <p:pic>
        <p:nvPicPr>
          <p:cNvPr id="16" name="Image 14" descr="preencoded.png"/>
          <p:cNvPicPr>
            <a:picLocks noChangeAspect="1"/>
          </p:cNvPicPr>
          <p:nvPr/>
        </p:nvPicPr>
        <p:blipFill>
          <a:blip r:embed="rId14"/>
          <a:stretch>
            <a:fillRect/>
          </a:stretch>
        </p:blipFill>
        <p:spPr>
          <a:xfrm>
            <a:off x="6088122" y="2752061"/>
            <a:ext cx="5419914" cy="482595"/>
          </a:xfrm>
          <a:prstGeom prst="rect">
            <a:avLst/>
          </a:prstGeom>
        </p:spPr>
      </p:pic>
      <p:pic>
        <p:nvPicPr>
          <p:cNvPr id="17" name="Image 15" descr="preencoded.png"/>
          <p:cNvPicPr>
            <a:picLocks noChangeAspect="1"/>
          </p:cNvPicPr>
          <p:nvPr/>
        </p:nvPicPr>
        <p:blipFill>
          <a:blip r:embed="rId15"/>
          <a:stretch>
            <a:fillRect/>
          </a:stretch>
        </p:blipFill>
        <p:spPr>
          <a:xfrm>
            <a:off x="6199490" y="2863429"/>
            <a:ext cx="185613" cy="259859"/>
          </a:xfrm>
          <a:prstGeom prst="rect">
            <a:avLst/>
          </a:prstGeom>
        </p:spPr>
      </p:pic>
      <p:pic>
        <p:nvPicPr>
          <p:cNvPr id="18" name="Image 16" descr="preencoded.png"/>
          <p:cNvPicPr>
            <a:picLocks noChangeAspect="1"/>
          </p:cNvPicPr>
          <p:nvPr/>
        </p:nvPicPr>
        <p:blipFill>
          <a:blip r:embed="rId11"/>
          <a:stretch>
            <a:fillRect/>
          </a:stretch>
        </p:blipFill>
        <p:spPr>
          <a:xfrm>
            <a:off x="6088122" y="3346024"/>
            <a:ext cx="5419914" cy="482595"/>
          </a:xfrm>
          <a:prstGeom prst="rect">
            <a:avLst/>
          </a:prstGeom>
        </p:spPr>
      </p:pic>
      <p:pic>
        <p:nvPicPr>
          <p:cNvPr id="19" name="Image 17" descr="preencoded.png"/>
          <p:cNvPicPr>
            <a:picLocks noChangeAspect="1"/>
          </p:cNvPicPr>
          <p:nvPr/>
        </p:nvPicPr>
        <p:blipFill>
          <a:blip r:embed="rId16"/>
          <a:stretch>
            <a:fillRect/>
          </a:stretch>
        </p:blipFill>
        <p:spPr>
          <a:xfrm>
            <a:off x="6199490" y="3457392"/>
            <a:ext cx="232017" cy="259859"/>
          </a:xfrm>
          <a:prstGeom prst="rect">
            <a:avLst/>
          </a:prstGeom>
        </p:spPr>
      </p:pic>
      <p:pic>
        <p:nvPicPr>
          <p:cNvPr id="20" name="Image 18" descr="preencoded.png"/>
          <p:cNvPicPr>
            <a:picLocks noChangeAspect="1"/>
          </p:cNvPicPr>
          <p:nvPr/>
        </p:nvPicPr>
        <p:blipFill>
          <a:blip r:embed="rId11"/>
          <a:stretch>
            <a:fillRect/>
          </a:stretch>
        </p:blipFill>
        <p:spPr>
          <a:xfrm>
            <a:off x="6088122" y="3939987"/>
            <a:ext cx="5419914" cy="482595"/>
          </a:xfrm>
          <a:prstGeom prst="rect">
            <a:avLst/>
          </a:prstGeom>
        </p:spPr>
      </p:pic>
      <p:pic>
        <p:nvPicPr>
          <p:cNvPr id="21" name="Image 19" descr="preencoded.png"/>
          <p:cNvPicPr>
            <a:picLocks noChangeAspect="1"/>
          </p:cNvPicPr>
          <p:nvPr/>
        </p:nvPicPr>
        <p:blipFill>
          <a:blip r:embed="rId17"/>
          <a:stretch>
            <a:fillRect/>
          </a:stretch>
        </p:blipFill>
        <p:spPr>
          <a:xfrm>
            <a:off x="6199490" y="4051355"/>
            <a:ext cx="185613" cy="259859"/>
          </a:xfrm>
          <a:prstGeom prst="rect">
            <a:avLst/>
          </a:prstGeom>
        </p:spPr>
      </p:pic>
      <p:pic>
        <p:nvPicPr>
          <p:cNvPr id="22" name="Image 20" descr="preencoded.png"/>
          <p:cNvPicPr>
            <a:picLocks noChangeAspect="1"/>
          </p:cNvPicPr>
          <p:nvPr/>
        </p:nvPicPr>
        <p:blipFill>
          <a:blip r:embed="rId18"/>
          <a:stretch>
            <a:fillRect/>
          </a:stretch>
        </p:blipFill>
        <p:spPr>
          <a:xfrm>
            <a:off x="3619462" y="4571072"/>
            <a:ext cx="1113681" cy="1113681"/>
          </a:xfrm>
          <a:prstGeom prst="rect">
            <a:avLst/>
          </a:prstGeom>
        </p:spPr>
      </p:pic>
      <p:pic>
        <p:nvPicPr>
          <p:cNvPr id="23" name="Image 21" descr="preencoded.png"/>
          <p:cNvPicPr>
            <a:picLocks noChangeAspect="1"/>
          </p:cNvPicPr>
          <p:nvPr/>
        </p:nvPicPr>
        <p:blipFill>
          <a:blip r:embed="rId19"/>
          <a:stretch>
            <a:fillRect/>
          </a:stretch>
        </p:blipFill>
        <p:spPr>
          <a:xfrm>
            <a:off x="3999970" y="4830932"/>
            <a:ext cx="352666" cy="334104"/>
          </a:xfrm>
          <a:prstGeom prst="rect">
            <a:avLst/>
          </a:prstGeom>
        </p:spPr>
      </p:pic>
      <p:pic>
        <p:nvPicPr>
          <p:cNvPr id="24" name="Image 22" descr="preencoded.png"/>
          <p:cNvPicPr>
            <a:picLocks noChangeAspect="1"/>
          </p:cNvPicPr>
          <p:nvPr/>
        </p:nvPicPr>
        <p:blipFill>
          <a:blip r:embed="rId20"/>
          <a:stretch>
            <a:fillRect/>
          </a:stretch>
        </p:blipFill>
        <p:spPr>
          <a:xfrm>
            <a:off x="4733144" y="5127913"/>
            <a:ext cx="556840" cy="18561"/>
          </a:xfrm>
          <a:prstGeom prst="rect">
            <a:avLst/>
          </a:prstGeom>
        </p:spPr>
      </p:pic>
      <p:pic>
        <p:nvPicPr>
          <p:cNvPr id="25" name="Image 23" descr="preencoded.png"/>
          <p:cNvPicPr>
            <a:picLocks noChangeAspect="1"/>
          </p:cNvPicPr>
          <p:nvPr/>
        </p:nvPicPr>
        <p:blipFill>
          <a:blip r:embed="rId21"/>
          <a:stretch>
            <a:fillRect/>
          </a:stretch>
        </p:blipFill>
        <p:spPr>
          <a:xfrm>
            <a:off x="5289984" y="5127913"/>
            <a:ext cx="1856135" cy="742454"/>
          </a:xfrm>
          <a:prstGeom prst="rect">
            <a:avLst/>
          </a:prstGeom>
        </p:spPr>
      </p:pic>
      <p:pic>
        <p:nvPicPr>
          <p:cNvPr id="26" name="Image 24" descr="preencoded.png"/>
          <p:cNvPicPr>
            <a:picLocks noChangeAspect="1"/>
          </p:cNvPicPr>
          <p:nvPr/>
        </p:nvPicPr>
        <p:blipFill>
          <a:blip r:embed="rId22"/>
          <a:stretch>
            <a:fillRect/>
          </a:stretch>
        </p:blipFill>
        <p:spPr>
          <a:xfrm>
            <a:off x="6106683" y="5239281"/>
            <a:ext cx="222736" cy="296982"/>
          </a:xfrm>
          <a:prstGeom prst="rect">
            <a:avLst/>
          </a:prstGeom>
        </p:spPr>
      </p:pic>
      <p:pic>
        <p:nvPicPr>
          <p:cNvPr id="27" name="Image 25" descr="preencoded.png"/>
          <p:cNvPicPr>
            <a:picLocks noChangeAspect="1"/>
          </p:cNvPicPr>
          <p:nvPr/>
        </p:nvPicPr>
        <p:blipFill>
          <a:blip r:embed="rId23"/>
          <a:stretch>
            <a:fillRect/>
          </a:stretch>
        </p:blipFill>
        <p:spPr>
          <a:xfrm>
            <a:off x="6218051" y="5870367"/>
            <a:ext cx="18561" cy="556840"/>
          </a:xfrm>
          <a:prstGeom prst="rect">
            <a:avLst/>
          </a:prstGeom>
        </p:spPr>
      </p:pic>
      <p:pic>
        <p:nvPicPr>
          <p:cNvPr id="28" name="Image 26" descr="preencoded.png"/>
          <p:cNvPicPr>
            <a:picLocks noChangeAspect="1"/>
          </p:cNvPicPr>
          <p:nvPr/>
        </p:nvPicPr>
        <p:blipFill>
          <a:blip r:embed="rId24"/>
          <a:stretch>
            <a:fillRect/>
          </a:stretch>
        </p:blipFill>
        <p:spPr>
          <a:xfrm>
            <a:off x="7280599" y="5313526"/>
            <a:ext cx="1113681" cy="1113681"/>
          </a:xfrm>
          <a:prstGeom prst="rect">
            <a:avLst/>
          </a:prstGeom>
        </p:spPr>
      </p:pic>
      <p:pic>
        <p:nvPicPr>
          <p:cNvPr id="29" name="Image 27" descr="preencoded.png"/>
          <p:cNvPicPr>
            <a:picLocks noChangeAspect="1"/>
          </p:cNvPicPr>
          <p:nvPr/>
        </p:nvPicPr>
        <p:blipFill>
          <a:blip r:embed="rId25"/>
          <a:stretch>
            <a:fillRect/>
          </a:stretch>
        </p:blipFill>
        <p:spPr>
          <a:xfrm>
            <a:off x="7708381" y="5573385"/>
            <a:ext cx="241298" cy="334104"/>
          </a:xfrm>
          <a:prstGeom prst="rect">
            <a:avLst/>
          </a:prstGeom>
        </p:spPr>
      </p:pic>
      <p:sp>
        <p:nvSpPr>
          <p:cNvPr id="30"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AWS Managed Policies</a:t>
            </a:r>
            <a:endParaRPr lang="en-US" sz="2631" dirty="0"/>
          </a:p>
        </p:txBody>
      </p:sp>
      <p:sp>
        <p:nvSpPr>
          <p:cNvPr id="31" name="Text 1"/>
          <p:cNvSpPr/>
          <p:nvPr/>
        </p:nvSpPr>
        <p:spPr>
          <a:xfrm>
            <a:off x="668208"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32" name="Text 2"/>
          <p:cNvSpPr/>
          <p:nvPr/>
        </p:nvSpPr>
        <p:spPr>
          <a:xfrm>
            <a:off x="371226" y="1564134"/>
            <a:ext cx="5419914"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Pre-defined, standalone identity-based policies created and administered by AWS to provide permissions for common use cases.</a:t>
            </a:r>
            <a:endParaRPr lang="en-US" sz="1315" dirty="0"/>
          </a:p>
        </p:txBody>
      </p:sp>
      <p:sp>
        <p:nvSpPr>
          <p:cNvPr id="33" name="Text 3"/>
          <p:cNvSpPr/>
          <p:nvPr/>
        </p:nvSpPr>
        <p:spPr>
          <a:xfrm>
            <a:off x="612524" y="2566447"/>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Primary Use Cases</a:t>
            </a:r>
            <a:endParaRPr lang="en-US" sz="1754" dirty="0"/>
          </a:p>
        </p:txBody>
      </p:sp>
      <p:sp>
        <p:nvSpPr>
          <p:cNvPr id="34" name="Text 4"/>
          <p:cNvSpPr/>
          <p:nvPr/>
        </p:nvSpPr>
        <p:spPr>
          <a:xfrm>
            <a:off x="612525" y="2974797"/>
            <a:ext cx="520889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Quick Start: Rapidly assigning common permissions</a:t>
            </a:r>
            <a:endParaRPr lang="en-US" sz="1315" dirty="0"/>
          </a:p>
        </p:txBody>
      </p:sp>
      <p:sp>
        <p:nvSpPr>
          <p:cNvPr id="35" name="Text 5"/>
          <p:cNvSpPr/>
          <p:nvPr/>
        </p:nvSpPr>
        <p:spPr>
          <a:xfrm>
            <a:off x="612524" y="3308901"/>
            <a:ext cx="547861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Common Job Functions: Permissions for typical IT roles</a:t>
            </a:r>
            <a:endParaRPr lang="en-US" sz="1315" dirty="0"/>
          </a:p>
        </p:txBody>
      </p:sp>
      <p:sp>
        <p:nvSpPr>
          <p:cNvPr id="36" name="Text 6"/>
          <p:cNvSpPr/>
          <p:nvPr/>
        </p:nvSpPr>
        <p:spPr>
          <a:xfrm>
            <a:off x="612525" y="3643005"/>
            <a:ext cx="5435633"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Service Access: Providing access to new AWS services</a:t>
            </a:r>
            <a:endParaRPr lang="en-US" sz="1315" dirty="0"/>
          </a:p>
        </p:txBody>
      </p:sp>
      <p:sp>
        <p:nvSpPr>
          <p:cNvPr id="37" name="Text 7"/>
          <p:cNvSpPr/>
          <p:nvPr/>
        </p:nvSpPr>
        <p:spPr>
          <a:xfrm>
            <a:off x="6385103"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38" name="Text 8"/>
          <p:cNvSpPr/>
          <p:nvPr/>
        </p:nvSpPr>
        <p:spPr>
          <a:xfrm>
            <a:off x="6450068" y="1675502"/>
            <a:ext cx="487809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Management:</a:t>
            </a:r>
            <a:r>
              <a:rPr lang="en-US" sz="1315" dirty="0">
                <a:solidFill>
                  <a:srgbClr val="374151"/>
                </a:solidFill>
                <a:latin typeface="ui-sans-serif" pitchFamily="34" charset="0"/>
                <a:ea typeface="ui-sans-serif" pitchFamily="34" charset="-122"/>
                <a:cs typeface="ui-sans-serif" pitchFamily="34" charset="-120"/>
              </a:rPr>
              <a:t> Created and maintained by AWS</a:t>
            </a:r>
            <a:endParaRPr lang="en-US" sz="1315" dirty="0"/>
          </a:p>
        </p:txBody>
      </p:sp>
      <p:sp>
        <p:nvSpPr>
          <p:cNvPr id="39" name="Text 9"/>
          <p:cNvSpPr/>
          <p:nvPr/>
        </p:nvSpPr>
        <p:spPr>
          <a:xfrm>
            <a:off x="6477911" y="2269465"/>
            <a:ext cx="562443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Modifiability:</a:t>
            </a:r>
            <a:r>
              <a:rPr lang="en-US" sz="1315" dirty="0">
                <a:solidFill>
                  <a:srgbClr val="374151"/>
                </a:solidFill>
                <a:latin typeface="ui-sans-serif" pitchFamily="34" charset="0"/>
                <a:ea typeface="ui-sans-serif" pitchFamily="34" charset="-122"/>
                <a:cs typeface="ui-sans-serif" pitchFamily="34" charset="-120"/>
              </a:rPr>
              <a:t> Customers cannot change these policies</a:t>
            </a:r>
            <a:endParaRPr lang="en-US" sz="1315" dirty="0"/>
          </a:p>
        </p:txBody>
      </p:sp>
      <p:sp>
        <p:nvSpPr>
          <p:cNvPr id="40" name="Text 10"/>
          <p:cNvSpPr/>
          <p:nvPr/>
        </p:nvSpPr>
        <p:spPr>
          <a:xfrm>
            <a:off x="6496472" y="2863429"/>
            <a:ext cx="442461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Updates:</a:t>
            </a:r>
            <a:r>
              <a:rPr lang="en-US" sz="1315" dirty="0">
                <a:solidFill>
                  <a:srgbClr val="374151"/>
                </a:solidFill>
                <a:latin typeface="ui-sans-serif" pitchFamily="34" charset="0"/>
                <a:ea typeface="ui-sans-serif" pitchFamily="34" charset="-122"/>
                <a:cs typeface="ui-sans-serif" pitchFamily="34" charset="-120"/>
              </a:rPr>
              <a:t> AWS updates them automatically</a:t>
            </a:r>
            <a:endParaRPr lang="en-US" sz="1315" dirty="0"/>
          </a:p>
        </p:txBody>
      </p:sp>
      <p:sp>
        <p:nvSpPr>
          <p:cNvPr id="41" name="Text 11"/>
          <p:cNvSpPr/>
          <p:nvPr/>
        </p:nvSpPr>
        <p:spPr>
          <a:xfrm>
            <a:off x="6542875" y="3457392"/>
            <a:ext cx="444950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Reusability:</a:t>
            </a:r>
            <a:r>
              <a:rPr lang="en-US" sz="1315" dirty="0">
                <a:solidFill>
                  <a:srgbClr val="374151"/>
                </a:solidFill>
                <a:latin typeface="ui-sans-serif" pitchFamily="34" charset="0"/>
                <a:ea typeface="ui-sans-serif" pitchFamily="34" charset="-122"/>
                <a:cs typeface="ui-sans-serif" pitchFamily="34" charset="-120"/>
              </a:rPr>
              <a:t> Attach to multiple IAM entities</a:t>
            </a:r>
            <a:endParaRPr lang="en-US" sz="1315" dirty="0"/>
          </a:p>
        </p:txBody>
      </p:sp>
      <p:sp>
        <p:nvSpPr>
          <p:cNvPr id="42" name="Text 12"/>
          <p:cNvSpPr/>
          <p:nvPr/>
        </p:nvSpPr>
        <p:spPr>
          <a:xfrm>
            <a:off x="6496472" y="4051355"/>
            <a:ext cx="330101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Identification:</a:t>
            </a:r>
            <a:r>
              <a:rPr lang="en-US" sz="1315" dirty="0">
                <a:solidFill>
                  <a:srgbClr val="374151"/>
                </a:solidFill>
                <a:latin typeface="ui-sans-serif" pitchFamily="34" charset="0"/>
                <a:ea typeface="ui-sans-serif" pitchFamily="34" charset="-122"/>
                <a:cs typeface="ui-sans-serif" pitchFamily="34" charset="-120"/>
              </a:rPr>
              <a:t> Has its own ARN</a:t>
            </a:r>
            <a:endParaRPr lang="en-US" sz="1315" dirty="0"/>
          </a:p>
        </p:txBody>
      </p:sp>
      <p:sp>
        <p:nvSpPr>
          <p:cNvPr id="43" name="Text 13"/>
          <p:cNvSpPr/>
          <p:nvPr/>
        </p:nvSpPr>
        <p:spPr>
          <a:xfrm>
            <a:off x="4010411" y="5239281"/>
            <a:ext cx="397967"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AWS</a:t>
            </a:r>
            <a:endParaRPr lang="en-US" sz="1023" dirty="0"/>
          </a:p>
        </p:txBody>
      </p:sp>
      <p:sp>
        <p:nvSpPr>
          <p:cNvPr id="44" name="Text 14"/>
          <p:cNvSpPr/>
          <p:nvPr/>
        </p:nvSpPr>
        <p:spPr>
          <a:xfrm>
            <a:off x="5453701" y="5573386"/>
            <a:ext cx="1834441" cy="185613"/>
          </a:xfrm>
          <a:prstGeom prst="rect">
            <a:avLst/>
          </a:prstGeom>
          <a:noFill/>
          <a:ln/>
        </p:spPr>
        <p:txBody>
          <a:bodyPr vert="horz" wrap="square" lIns="0" tIns="0" rIns="0" bIns="0" rtlCol="0" anchor="t"/>
          <a:lstStyle/>
          <a:p>
            <a:pPr>
              <a:lnSpc>
                <a:spcPts val="1461"/>
              </a:lnSpc>
            </a:pPr>
            <a:r>
              <a:rPr lang="en-US" sz="1400" b="1" dirty="0">
                <a:latin typeface="ui-sans-serif" pitchFamily="34" charset="0"/>
                <a:ea typeface="ui-sans-serif" pitchFamily="34" charset="-122"/>
                <a:cs typeface="ui-sans-serif" pitchFamily="34" charset="-120"/>
              </a:rPr>
              <a:t>AWS Managed Policy</a:t>
            </a:r>
            <a:endParaRPr lang="en-US" sz="1400" dirty="0"/>
          </a:p>
        </p:txBody>
      </p:sp>
      <p:sp>
        <p:nvSpPr>
          <p:cNvPr id="45" name="Text 15"/>
          <p:cNvSpPr/>
          <p:nvPr/>
        </p:nvSpPr>
        <p:spPr>
          <a:xfrm>
            <a:off x="7441423" y="5981735"/>
            <a:ext cx="909912" cy="185613"/>
          </a:xfrm>
          <a:prstGeom prst="rect">
            <a:avLst/>
          </a:prstGeom>
          <a:noFill/>
          <a:ln/>
        </p:spPr>
        <p:txBody>
          <a:bodyPr vert="horz" wrap="square" lIns="0" tIns="0" rIns="0" bIns="0" rtlCol="0" anchor="t"/>
          <a:lstStyle/>
          <a:p>
            <a:pPr>
              <a:lnSpc>
                <a:spcPts val="1461"/>
              </a:lnSpc>
            </a:pPr>
            <a:r>
              <a:rPr lang="en-US" sz="1023" b="1" dirty="0">
                <a:solidFill>
                  <a:srgbClr val="374151"/>
                </a:solidFill>
                <a:latin typeface="ui-sans-serif" pitchFamily="34" charset="0"/>
                <a:ea typeface="ui-sans-serif" pitchFamily="34" charset="-122"/>
                <a:cs typeface="ui-sans-serif" pitchFamily="34" charset="-120"/>
              </a:rPr>
              <a:t>IAM Entity</a:t>
            </a:r>
            <a:endParaRPr lang="en-US" sz="1023"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784202" cy="2784202"/>
          </a:xfrm>
          <a:prstGeom prst="rect">
            <a:avLst/>
          </a:prstGeom>
        </p:spPr>
      </p:pic>
      <p:pic>
        <p:nvPicPr>
          <p:cNvPr id="5" name="Image 3" descr="preencoded.png"/>
          <p:cNvPicPr>
            <a:picLocks noChangeAspect="1"/>
          </p:cNvPicPr>
          <p:nvPr/>
        </p:nvPicPr>
        <p:blipFill>
          <a:blip r:embed="rId5"/>
          <a:stretch>
            <a:fillRect/>
          </a:stretch>
        </p:blipFill>
        <p:spPr>
          <a:xfrm>
            <a:off x="371227" y="895926"/>
            <a:ext cx="1187926" cy="37123"/>
          </a:xfrm>
          <a:prstGeom prst="rect">
            <a:avLst/>
          </a:prstGeom>
        </p:spPr>
      </p:pic>
      <p:pic>
        <p:nvPicPr>
          <p:cNvPr id="6" name="Image 4" descr="preencoded.png"/>
          <p:cNvPicPr>
            <a:picLocks noChangeAspect="1"/>
          </p:cNvPicPr>
          <p:nvPr/>
        </p:nvPicPr>
        <p:blipFill>
          <a:blip r:embed="rId6"/>
          <a:stretch>
            <a:fillRect/>
          </a:stretch>
        </p:blipFill>
        <p:spPr>
          <a:xfrm>
            <a:off x="371227" y="1183627"/>
            <a:ext cx="222736" cy="222736"/>
          </a:xfrm>
          <a:prstGeom prst="rect">
            <a:avLst/>
          </a:prstGeom>
        </p:spPr>
      </p:pic>
      <p:pic>
        <p:nvPicPr>
          <p:cNvPr id="7" name="Image 5" descr="preencoded.png"/>
          <p:cNvPicPr>
            <a:picLocks noChangeAspect="1"/>
          </p:cNvPicPr>
          <p:nvPr/>
        </p:nvPicPr>
        <p:blipFill>
          <a:blip r:embed="rId7"/>
          <a:stretch>
            <a:fillRect/>
          </a:stretch>
        </p:blipFill>
        <p:spPr>
          <a:xfrm>
            <a:off x="371227" y="2594289"/>
            <a:ext cx="167052" cy="222736"/>
          </a:xfrm>
          <a:prstGeom prst="rect">
            <a:avLst/>
          </a:prstGeom>
        </p:spPr>
      </p:pic>
      <p:pic>
        <p:nvPicPr>
          <p:cNvPr id="8" name="Image 6" descr="preencoded.png"/>
          <p:cNvPicPr>
            <a:picLocks noChangeAspect="1"/>
          </p:cNvPicPr>
          <p:nvPr/>
        </p:nvPicPr>
        <p:blipFill>
          <a:blip r:embed="rId8"/>
          <a:stretch>
            <a:fillRect/>
          </a:stretch>
        </p:blipFill>
        <p:spPr>
          <a:xfrm>
            <a:off x="371227" y="3011919"/>
            <a:ext cx="167052" cy="167052"/>
          </a:xfrm>
          <a:prstGeom prst="rect">
            <a:avLst/>
          </a:prstGeom>
        </p:spPr>
      </p:pic>
      <p:pic>
        <p:nvPicPr>
          <p:cNvPr id="9" name="Image 7" descr="preencoded.png"/>
          <p:cNvPicPr>
            <a:picLocks noChangeAspect="1"/>
          </p:cNvPicPr>
          <p:nvPr/>
        </p:nvPicPr>
        <p:blipFill>
          <a:blip r:embed="rId8"/>
          <a:stretch>
            <a:fillRect/>
          </a:stretch>
        </p:blipFill>
        <p:spPr>
          <a:xfrm>
            <a:off x="371227" y="3346024"/>
            <a:ext cx="167052" cy="167052"/>
          </a:xfrm>
          <a:prstGeom prst="rect">
            <a:avLst/>
          </a:prstGeom>
        </p:spPr>
      </p:pic>
      <p:pic>
        <p:nvPicPr>
          <p:cNvPr id="10" name="Image 8" descr="preencoded.png"/>
          <p:cNvPicPr>
            <a:picLocks noChangeAspect="1"/>
          </p:cNvPicPr>
          <p:nvPr/>
        </p:nvPicPr>
        <p:blipFill>
          <a:blip r:embed="rId8"/>
          <a:stretch>
            <a:fillRect/>
          </a:stretch>
        </p:blipFill>
        <p:spPr>
          <a:xfrm>
            <a:off x="371227" y="3680128"/>
            <a:ext cx="167052" cy="167052"/>
          </a:xfrm>
          <a:prstGeom prst="rect">
            <a:avLst/>
          </a:prstGeom>
        </p:spPr>
      </p:pic>
      <p:pic>
        <p:nvPicPr>
          <p:cNvPr id="11" name="Image 9" descr="preencoded.png"/>
          <p:cNvPicPr>
            <a:picLocks noChangeAspect="1"/>
          </p:cNvPicPr>
          <p:nvPr/>
        </p:nvPicPr>
        <p:blipFill>
          <a:blip r:embed="rId9"/>
          <a:stretch>
            <a:fillRect/>
          </a:stretch>
        </p:blipFill>
        <p:spPr>
          <a:xfrm>
            <a:off x="6088122" y="1183627"/>
            <a:ext cx="222736" cy="222736"/>
          </a:xfrm>
          <a:prstGeom prst="rect">
            <a:avLst/>
          </a:prstGeom>
        </p:spPr>
      </p:pic>
      <p:pic>
        <p:nvPicPr>
          <p:cNvPr id="12" name="Image 10" descr="preencoded.png"/>
          <p:cNvPicPr>
            <a:picLocks noChangeAspect="1"/>
          </p:cNvPicPr>
          <p:nvPr/>
        </p:nvPicPr>
        <p:blipFill>
          <a:blip r:embed="rId10"/>
          <a:stretch>
            <a:fillRect/>
          </a:stretch>
        </p:blipFill>
        <p:spPr>
          <a:xfrm>
            <a:off x="6088122" y="1564134"/>
            <a:ext cx="5419914" cy="482595"/>
          </a:xfrm>
          <a:prstGeom prst="rect">
            <a:avLst/>
          </a:prstGeom>
        </p:spPr>
      </p:pic>
      <p:pic>
        <p:nvPicPr>
          <p:cNvPr id="13" name="Image 11" descr="preencoded.png"/>
          <p:cNvPicPr>
            <a:picLocks noChangeAspect="1"/>
          </p:cNvPicPr>
          <p:nvPr/>
        </p:nvPicPr>
        <p:blipFill>
          <a:blip r:embed="rId11"/>
          <a:stretch>
            <a:fillRect/>
          </a:stretch>
        </p:blipFill>
        <p:spPr>
          <a:xfrm>
            <a:off x="6199490" y="1675502"/>
            <a:ext cx="167052" cy="259859"/>
          </a:xfrm>
          <a:prstGeom prst="rect">
            <a:avLst/>
          </a:prstGeom>
        </p:spPr>
      </p:pic>
      <p:pic>
        <p:nvPicPr>
          <p:cNvPr id="14" name="Image 12" descr="preencoded.png"/>
          <p:cNvPicPr>
            <a:picLocks noChangeAspect="1"/>
          </p:cNvPicPr>
          <p:nvPr/>
        </p:nvPicPr>
        <p:blipFill>
          <a:blip r:embed="rId10"/>
          <a:stretch>
            <a:fillRect/>
          </a:stretch>
        </p:blipFill>
        <p:spPr>
          <a:xfrm>
            <a:off x="6088122" y="2158097"/>
            <a:ext cx="5419914" cy="482595"/>
          </a:xfrm>
          <a:prstGeom prst="rect">
            <a:avLst/>
          </a:prstGeom>
        </p:spPr>
      </p:pic>
      <p:pic>
        <p:nvPicPr>
          <p:cNvPr id="15" name="Image 13" descr="preencoded.png"/>
          <p:cNvPicPr>
            <a:picLocks noChangeAspect="1"/>
          </p:cNvPicPr>
          <p:nvPr/>
        </p:nvPicPr>
        <p:blipFill>
          <a:blip r:embed="rId12"/>
          <a:stretch>
            <a:fillRect/>
          </a:stretch>
        </p:blipFill>
        <p:spPr>
          <a:xfrm>
            <a:off x="6199490" y="2269465"/>
            <a:ext cx="185613" cy="259859"/>
          </a:xfrm>
          <a:prstGeom prst="rect">
            <a:avLst/>
          </a:prstGeom>
        </p:spPr>
      </p:pic>
      <p:pic>
        <p:nvPicPr>
          <p:cNvPr id="16" name="Image 14" descr="preencoded.png"/>
          <p:cNvPicPr>
            <a:picLocks noChangeAspect="1"/>
          </p:cNvPicPr>
          <p:nvPr/>
        </p:nvPicPr>
        <p:blipFill>
          <a:blip r:embed="rId13"/>
          <a:stretch>
            <a:fillRect/>
          </a:stretch>
        </p:blipFill>
        <p:spPr>
          <a:xfrm>
            <a:off x="6088122" y="2752061"/>
            <a:ext cx="5419914" cy="482595"/>
          </a:xfrm>
          <a:prstGeom prst="rect">
            <a:avLst/>
          </a:prstGeom>
        </p:spPr>
      </p:pic>
      <p:pic>
        <p:nvPicPr>
          <p:cNvPr id="17" name="Image 15" descr="preencoded.png"/>
          <p:cNvPicPr>
            <a:picLocks noChangeAspect="1"/>
          </p:cNvPicPr>
          <p:nvPr/>
        </p:nvPicPr>
        <p:blipFill>
          <a:blip r:embed="rId14"/>
          <a:stretch>
            <a:fillRect/>
          </a:stretch>
        </p:blipFill>
        <p:spPr>
          <a:xfrm>
            <a:off x="6199490" y="2863429"/>
            <a:ext cx="232017" cy="259859"/>
          </a:xfrm>
          <a:prstGeom prst="rect">
            <a:avLst/>
          </a:prstGeom>
        </p:spPr>
      </p:pic>
      <p:pic>
        <p:nvPicPr>
          <p:cNvPr id="18" name="Image 16" descr="preencoded.png"/>
          <p:cNvPicPr>
            <a:picLocks noChangeAspect="1"/>
          </p:cNvPicPr>
          <p:nvPr/>
        </p:nvPicPr>
        <p:blipFill>
          <a:blip r:embed="rId10"/>
          <a:stretch>
            <a:fillRect/>
          </a:stretch>
        </p:blipFill>
        <p:spPr>
          <a:xfrm>
            <a:off x="6088122" y="3346024"/>
            <a:ext cx="5419914" cy="482595"/>
          </a:xfrm>
          <a:prstGeom prst="rect">
            <a:avLst/>
          </a:prstGeom>
        </p:spPr>
      </p:pic>
      <p:pic>
        <p:nvPicPr>
          <p:cNvPr id="19" name="Image 17" descr="preencoded.png"/>
          <p:cNvPicPr>
            <a:picLocks noChangeAspect="1"/>
          </p:cNvPicPr>
          <p:nvPr/>
        </p:nvPicPr>
        <p:blipFill>
          <a:blip r:embed="rId15"/>
          <a:stretch>
            <a:fillRect/>
          </a:stretch>
        </p:blipFill>
        <p:spPr>
          <a:xfrm>
            <a:off x="6199490" y="3457392"/>
            <a:ext cx="185613" cy="259859"/>
          </a:xfrm>
          <a:prstGeom prst="rect">
            <a:avLst/>
          </a:prstGeom>
        </p:spPr>
      </p:pic>
      <p:pic>
        <p:nvPicPr>
          <p:cNvPr id="20" name="Image 18" descr="preencoded.png"/>
          <p:cNvPicPr>
            <a:picLocks noChangeAspect="1"/>
          </p:cNvPicPr>
          <p:nvPr/>
        </p:nvPicPr>
        <p:blipFill>
          <a:blip r:embed="rId10"/>
          <a:stretch>
            <a:fillRect/>
          </a:stretch>
        </p:blipFill>
        <p:spPr>
          <a:xfrm>
            <a:off x="6088122" y="3939987"/>
            <a:ext cx="5419914" cy="482595"/>
          </a:xfrm>
          <a:prstGeom prst="rect">
            <a:avLst/>
          </a:prstGeom>
        </p:spPr>
      </p:pic>
      <p:pic>
        <p:nvPicPr>
          <p:cNvPr id="21" name="Image 19" descr="preencoded.png"/>
          <p:cNvPicPr>
            <a:picLocks noChangeAspect="1"/>
          </p:cNvPicPr>
          <p:nvPr/>
        </p:nvPicPr>
        <p:blipFill>
          <a:blip r:embed="rId16"/>
          <a:stretch>
            <a:fillRect/>
          </a:stretch>
        </p:blipFill>
        <p:spPr>
          <a:xfrm>
            <a:off x="6199490" y="4051355"/>
            <a:ext cx="167052" cy="259859"/>
          </a:xfrm>
          <a:prstGeom prst="rect">
            <a:avLst/>
          </a:prstGeom>
        </p:spPr>
      </p:pic>
      <p:pic>
        <p:nvPicPr>
          <p:cNvPr id="22" name="Image 20" descr="preencoded.png"/>
          <p:cNvPicPr>
            <a:picLocks noChangeAspect="1"/>
          </p:cNvPicPr>
          <p:nvPr/>
        </p:nvPicPr>
        <p:blipFill>
          <a:blip r:embed="rId17"/>
          <a:stretch>
            <a:fillRect/>
          </a:stretch>
        </p:blipFill>
        <p:spPr>
          <a:xfrm>
            <a:off x="3619462" y="4571072"/>
            <a:ext cx="1113681" cy="1113681"/>
          </a:xfrm>
          <a:prstGeom prst="rect">
            <a:avLst/>
          </a:prstGeom>
        </p:spPr>
      </p:pic>
      <p:pic>
        <p:nvPicPr>
          <p:cNvPr id="23" name="Image 21" descr="preencoded.png"/>
          <p:cNvPicPr>
            <a:picLocks noChangeAspect="1"/>
          </p:cNvPicPr>
          <p:nvPr/>
        </p:nvPicPr>
        <p:blipFill>
          <a:blip r:embed="rId18"/>
          <a:stretch>
            <a:fillRect/>
          </a:stretch>
        </p:blipFill>
        <p:spPr>
          <a:xfrm>
            <a:off x="4037093" y="4830932"/>
            <a:ext cx="278420" cy="334104"/>
          </a:xfrm>
          <a:prstGeom prst="rect">
            <a:avLst/>
          </a:prstGeom>
        </p:spPr>
      </p:pic>
      <p:pic>
        <p:nvPicPr>
          <p:cNvPr id="24" name="Image 22" descr="preencoded.png"/>
          <p:cNvPicPr>
            <a:picLocks noChangeAspect="1"/>
          </p:cNvPicPr>
          <p:nvPr/>
        </p:nvPicPr>
        <p:blipFill>
          <a:blip r:embed="rId19"/>
          <a:stretch>
            <a:fillRect/>
          </a:stretch>
        </p:blipFill>
        <p:spPr>
          <a:xfrm>
            <a:off x="4733144" y="5127913"/>
            <a:ext cx="556840" cy="18561"/>
          </a:xfrm>
          <a:prstGeom prst="rect">
            <a:avLst/>
          </a:prstGeom>
        </p:spPr>
      </p:pic>
      <p:pic>
        <p:nvPicPr>
          <p:cNvPr id="25" name="Image 23" descr="preencoded.png"/>
          <p:cNvPicPr>
            <a:picLocks noChangeAspect="1"/>
          </p:cNvPicPr>
          <p:nvPr/>
        </p:nvPicPr>
        <p:blipFill>
          <a:blip r:embed="rId20"/>
          <a:stretch>
            <a:fillRect/>
          </a:stretch>
        </p:blipFill>
        <p:spPr>
          <a:xfrm>
            <a:off x="5289984" y="5127913"/>
            <a:ext cx="1856135" cy="742454"/>
          </a:xfrm>
          <a:prstGeom prst="rect">
            <a:avLst/>
          </a:prstGeom>
        </p:spPr>
      </p:pic>
      <p:pic>
        <p:nvPicPr>
          <p:cNvPr id="26" name="Image 24" descr="preencoded.png"/>
          <p:cNvPicPr>
            <a:picLocks noChangeAspect="1"/>
          </p:cNvPicPr>
          <p:nvPr/>
        </p:nvPicPr>
        <p:blipFill>
          <a:blip r:embed="rId21"/>
          <a:stretch>
            <a:fillRect/>
          </a:stretch>
        </p:blipFill>
        <p:spPr>
          <a:xfrm>
            <a:off x="6106683" y="5146474"/>
            <a:ext cx="222736" cy="296982"/>
          </a:xfrm>
          <a:prstGeom prst="rect">
            <a:avLst/>
          </a:prstGeom>
        </p:spPr>
      </p:pic>
      <p:pic>
        <p:nvPicPr>
          <p:cNvPr id="27" name="Image 25" descr="preencoded.png"/>
          <p:cNvPicPr>
            <a:picLocks noChangeAspect="1"/>
          </p:cNvPicPr>
          <p:nvPr/>
        </p:nvPicPr>
        <p:blipFill>
          <a:blip r:embed="rId22"/>
          <a:stretch>
            <a:fillRect/>
          </a:stretch>
        </p:blipFill>
        <p:spPr>
          <a:xfrm>
            <a:off x="6218051" y="5870367"/>
            <a:ext cx="18561" cy="556840"/>
          </a:xfrm>
          <a:prstGeom prst="rect">
            <a:avLst/>
          </a:prstGeom>
        </p:spPr>
      </p:pic>
      <p:pic>
        <p:nvPicPr>
          <p:cNvPr id="28" name="Image 26" descr="preencoded.png"/>
          <p:cNvPicPr>
            <a:picLocks noChangeAspect="1"/>
          </p:cNvPicPr>
          <p:nvPr/>
        </p:nvPicPr>
        <p:blipFill>
          <a:blip r:embed="rId23"/>
          <a:stretch>
            <a:fillRect/>
          </a:stretch>
        </p:blipFill>
        <p:spPr>
          <a:xfrm>
            <a:off x="7202759" y="5332088"/>
            <a:ext cx="1113681" cy="1113681"/>
          </a:xfrm>
          <a:prstGeom prst="rect">
            <a:avLst/>
          </a:prstGeom>
        </p:spPr>
      </p:pic>
      <p:pic>
        <p:nvPicPr>
          <p:cNvPr id="29" name="Image 27" descr="preencoded.png"/>
          <p:cNvPicPr>
            <a:picLocks noChangeAspect="1"/>
          </p:cNvPicPr>
          <p:nvPr/>
        </p:nvPicPr>
        <p:blipFill>
          <a:blip r:embed="rId24"/>
          <a:stretch>
            <a:fillRect/>
          </a:stretch>
        </p:blipFill>
        <p:spPr>
          <a:xfrm>
            <a:off x="7582310" y="5573385"/>
            <a:ext cx="241298" cy="334104"/>
          </a:xfrm>
          <a:prstGeom prst="rect">
            <a:avLst/>
          </a:prstGeom>
        </p:spPr>
      </p:pic>
      <p:sp>
        <p:nvSpPr>
          <p:cNvPr id="35"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Customer Managed Policies</a:t>
            </a:r>
            <a:endParaRPr lang="en-US" sz="2631" dirty="0"/>
          </a:p>
        </p:txBody>
      </p:sp>
      <p:sp>
        <p:nvSpPr>
          <p:cNvPr id="36" name="Text 1"/>
          <p:cNvSpPr/>
          <p:nvPr/>
        </p:nvSpPr>
        <p:spPr>
          <a:xfrm>
            <a:off x="668208"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37" name="Text 2"/>
          <p:cNvSpPr/>
          <p:nvPr/>
        </p:nvSpPr>
        <p:spPr>
          <a:xfrm>
            <a:off x="371226" y="1564134"/>
            <a:ext cx="5419914"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Standalone identity-based policies created, owned, and administered by users within their AWS account for tailored access control.</a:t>
            </a:r>
            <a:endParaRPr lang="en-US" sz="1315" dirty="0"/>
          </a:p>
        </p:txBody>
      </p:sp>
      <p:sp>
        <p:nvSpPr>
          <p:cNvPr id="38" name="Text 3"/>
          <p:cNvSpPr/>
          <p:nvPr/>
        </p:nvSpPr>
        <p:spPr>
          <a:xfrm>
            <a:off x="612524" y="2566447"/>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Primary Use Cases</a:t>
            </a:r>
            <a:endParaRPr lang="en-US" sz="1754" dirty="0"/>
          </a:p>
        </p:txBody>
      </p:sp>
      <p:sp>
        <p:nvSpPr>
          <p:cNvPr id="39" name="Text 4"/>
          <p:cNvSpPr/>
          <p:nvPr/>
        </p:nvSpPr>
        <p:spPr>
          <a:xfrm>
            <a:off x="612524" y="2974797"/>
            <a:ext cx="619328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Least Privilege: Fine-grained permissions for minimum access</a:t>
            </a:r>
            <a:endParaRPr lang="en-US" sz="1315" dirty="0"/>
          </a:p>
        </p:txBody>
      </p:sp>
      <p:sp>
        <p:nvSpPr>
          <p:cNvPr id="40" name="Text 5"/>
          <p:cNvSpPr/>
          <p:nvPr/>
        </p:nvSpPr>
        <p:spPr>
          <a:xfrm>
            <a:off x="612524" y="3308901"/>
            <a:ext cx="6013007"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Custom Requirements: Specific permissions for applications</a:t>
            </a:r>
            <a:endParaRPr lang="en-US" sz="1315" dirty="0"/>
          </a:p>
        </p:txBody>
      </p:sp>
      <p:sp>
        <p:nvSpPr>
          <p:cNvPr id="41" name="Text 6"/>
          <p:cNvSpPr/>
          <p:nvPr/>
        </p:nvSpPr>
        <p:spPr>
          <a:xfrm>
            <a:off x="612525" y="3643005"/>
            <a:ext cx="5504716"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Standardization: Consistent permission sets across org</a:t>
            </a:r>
            <a:endParaRPr lang="en-US" sz="1315" dirty="0"/>
          </a:p>
        </p:txBody>
      </p:sp>
      <p:sp>
        <p:nvSpPr>
          <p:cNvPr id="42" name="Text 7"/>
          <p:cNvSpPr/>
          <p:nvPr/>
        </p:nvSpPr>
        <p:spPr>
          <a:xfrm>
            <a:off x="6385103"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43" name="Text 8"/>
          <p:cNvSpPr/>
          <p:nvPr/>
        </p:nvSpPr>
        <p:spPr>
          <a:xfrm>
            <a:off x="6477911" y="1675502"/>
            <a:ext cx="537055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Management:</a:t>
            </a:r>
            <a:r>
              <a:rPr lang="en-US" sz="1315" dirty="0">
                <a:solidFill>
                  <a:srgbClr val="374151"/>
                </a:solidFill>
                <a:latin typeface="ui-sans-serif" pitchFamily="34" charset="0"/>
                <a:ea typeface="ui-sans-serif" pitchFamily="34" charset="-122"/>
                <a:cs typeface="ui-sans-serif" pitchFamily="34" charset="-120"/>
              </a:rPr>
              <a:t> Created and maintained by customer</a:t>
            </a:r>
            <a:endParaRPr lang="en-US" sz="1315" dirty="0"/>
          </a:p>
        </p:txBody>
      </p:sp>
      <p:sp>
        <p:nvSpPr>
          <p:cNvPr id="44" name="Text 9"/>
          <p:cNvSpPr/>
          <p:nvPr/>
        </p:nvSpPr>
        <p:spPr>
          <a:xfrm>
            <a:off x="6496472" y="2269465"/>
            <a:ext cx="394538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Modifiability:</a:t>
            </a:r>
            <a:r>
              <a:rPr lang="en-US" sz="1315" dirty="0">
                <a:solidFill>
                  <a:srgbClr val="374151"/>
                </a:solidFill>
                <a:latin typeface="ui-sans-serif" pitchFamily="34" charset="0"/>
                <a:ea typeface="ui-sans-serif" pitchFamily="34" charset="-122"/>
                <a:cs typeface="ui-sans-serif" pitchFamily="34" charset="-120"/>
              </a:rPr>
              <a:t> Fully modifiable by user</a:t>
            </a:r>
            <a:endParaRPr lang="en-US" sz="1315" dirty="0"/>
          </a:p>
        </p:txBody>
      </p:sp>
      <p:sp>
        <p:nvSpPr>
          <p:cNvPr id="45" name="Text 10"/>
          <p:cNvSpPr/>
          <p:nvPr/>
        </p:nvSpPr>
        <p:spPr>
          <a:xfrm>
            <a:off x="6542875" y="2863429"/>
            <a:ext cx="444950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Reusability:</a:t>
            </a:r>
            <a:r>
              <a:rPr lang="en-US" sz="1315" dirty="0">
                <a:solidFill>
                  <a:srgbClr val="374151"/>
                </a:solidFill>
                <a:latin typeface="ui-sans-serif" pitchFamily="34" charset="0"/>
                <a:ea typeface="ui-sans-serif" pitchFamily="34" charset="-122"/>
                <a:cs typeface="ui-sans-serif" pitchFamily="34" charset="-120"/>
              </a:rPr>
              <a:t> Attach to multiple IAM entities</a:t>
            </a:r>
            <a:endParaRPr lang="en-US" sz="1315" dirty="0"/>
          </a:p>
        </p:txBody>
      </p:sp>
      <p:sp>
        <p:nvSpPr>
          <p:cNvPr id="46" name="Text 11"/>
          <p:cNvSpPr/>
          <p:nvPr/>
        </p:nvSpPr>
        <p:spPr>
          <a:xfrm>
            <a:off x="6496472" y="3457392"/>
            <a:ext cx="330101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Identification:</a:t>
            </a:r>
            <a:r>
              <a:rPr lang="en-US" sz="1315" dirty="0">
                <a:solidFill>
                  <a:srgbClr val="374151"/>
                </a:solidFill>
                <a:latin typeface="ui-sans-serif" pitchFamily="34" charset="0"/>
                <a:ea typeface="ui-sans-serif" pitchFamily="34" charset="-122"/>
                <a:cs typeface="ui-sans-serif" pitchFamily="34" charset="-120"/>
              </a:rPr>
              <a:t> Has its own ARN</a:t>
            </a:r>
            <a:endParaRPr lang="en-US" sz="1315" dirty="0"/>
          </a:p>
        </p:txBody>
      </p:sp>
      <p:sp>
        <p:nvSpPr>
          <p:cNvPr id="47" name="Text 12"/>
          <p:cNvSpPr/>
          <p:nvPr/>
        </p:nvSpPr>
        <p:spPr>
          <a:xfrm>
            <a:off x="6477911" y="4051355"/>
            <a:ext cx="367706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Versioning:</a:t>
            </a:r>
            <a:r>
              <a:rPr lang="en-US" sz="1315" dirty="0">
                <a:solidFill>
                  <a:srgbClr val="374151"/>
                </a:solidFill>
                <a:latin typeface="ui-sans-serif" pitchFamily="34" charset="0"/>
                <a:ea typeface="ui-sans-serif" pitchFamily="34" charset="-122"/>
                <a:cs typeface="ui-sans-serif" pitchFamily="34" charset="-120"/>
              </a:rPr>
              <a:t> Up to 5 versions stored</a:t>
            </a:r>
            <a:endParaRPr lang="en-US" sz="1315" dirty="0"/>
          </a:p>
        </p:txBody>
      </p:sp>
      <p:sp>
        <p:nvSpPr>
          <p:cNvPr id="48" name="Text 13"/>
          <p:cNvSpPr/>
          <p:nvPr/>
        </p:nvSpPr>
        <p:spPr>
          <a:xfrm>
            <a:off x="3824218" y="5239281"/>
            <a:ext cx="845005"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Customer</a:t>
            </a:r>
            <a:endParaRPr lang="en-US" sz="1023" dirty="0"/>
          </a:p>
        </p:txBody>
      </p:sp>
      <p:sp>
        <p:nvSpPr>
          <p:cNvPr id="49" name="Text 14"/>
          <p:cNvSpPr/>
          <p:nvPr/>
        </p:nvSpPr>
        <p:spPr>
          <a:xfrm>
            <a:off x="5271422" y="5426630"/>
            <a:ext cx="1856135" cy="371227"/>
          </a:xfrm>
          <a:prstGeom prst="rect">
            <a:avLst/>
          </a:prstGeom>
          <a:noFill/>
          <a:ln/>
        </p:spPr>
        <p:txBody>
          <a:bodyPr vert="horz" wrap="square" lIns="0" tIns="0" rIns="0" bIns="0" rtlCol="0" anchor="t"/>
          <a:lstStyle/>
          <a:p>
            <a:pPr algn="ctr">
              <a:lnSpc>
                <a:spcPts val="1461"/>
              </a:lnSpc>
            </a:pPr>
            <a:r>
              <a:rPr lang="en-US" sz="1400" b="1" dirty="0">
                <a:latin typeface="ui-sans-serif" pitchFamily="34" charset="0"/>
                <a:ea typeface="ui-sans-serif" pitchFamily="34" charset="-122"/>
                <a:cs typeface="ui-sans-serif" pitchFamily="34" charset="-120"/>
              </a:rPr>
              <a:t>Customer Managed Policy</a:t>
            </a:r>
            <a:endParaRPr lang="en-US" sz="1400" b="1" dirty="0"/>
          </a:p>
        </p:txBody>
      </p:sp>
      <p:sp>
        <p:nvSpPr>
          <p:cNvPr id="50" name="Text 15"/>
          <p:cNvSpPr/>
          <p:nvPr/>
        </p:nvSpPr>
        <p:spPr>
          <a:xfrm>
            <a:off x="7323757" y="5981735"/>
            <a:ext cx="909912" cy="185613"/>
          </a:xfrm>
          <a:prstGeom prst="rect">
            <a:avLst/>
          </a:prstGeom>
          <a:noFill/>
          <a:ln/>
        </p:spPr>
        <p:txBody>
          <a:bodyPr vert="horz" wrap="square" lIns="0" tIns="0" rIns="0" bIns="0" rtlCol="0" anchor="t"/>
          <a:lstStyle/>
          <a:p>
            <a:pPr>
              <a:lnSpc>
                <a:spcPts val="1461"/>
              </a:lnSpc>
            </a:pPr>
            <a:r>
              <a:rPr lang="en-US" sz="1023" b="1" dirty="0">
                <a:solidFill>
                  <a:srgbClr val="374151"/>
                </a:solidFill>
                <a:latin typeface="ui-sans-serif" pitchFamily="34" charset="0"/>
                <a:ea typeface="ui-sans-serif" pitchFamily="34" charset="-122"/>
                <a:cs typeface="ui-sans-serif" pitchFamily="34" charset="-120"/>
              </a:rPr>
              <a:t>IAM Entity</a:t>
            </a:r>
            <a:endParaRPr lang="en-US" sz="1023" dirty="0"/>
          </a:p>
        </p:txBody>
      </p:sp>
      <p:sp>
        <p:nvSpPr>
          <p:cNvPr id="54" name="Text 19"/>
          <p:cNvSpPr/>
          <p:nvPr/>
        </p:nvSpPr>
        <p:spPr>
          <a:xfrm>
            <a:off x="5841328" y="6951906"/>
            <a:ext cx="196460" cy="148491"/>
          </a:xfrm>
          <a:prstGeom prst="rect">
            <a:avLst/>
          </a:prstGeom>
          <a:noFill/>
          <a:ln/>
        </p:spPr>
        <p:txBody>
          <a:bodyPr vert="horz" wrap="square" lIns="0" tIns="0" rIns="0" bIns="0" rtlCol="0" anchor="t"/>
          <a:lstStyle/>
          <a:p>
            <a:pPr algn="ctr">
              <a:lnSpc>
                <a:spcPts val="1169"/>
              </a:lnSpc>
            </a:pPr>
            <a:endParaRPr lang="en-US" sz="877" dirty="0"/>
          </a:p>
        </p:txBody>
      </p:sp>
      <p:sp>
        <p:nvSpPr>
          <p:cNvPr id="55" name="Text 20"/>
          <p:cNvSpPr/>
          <p:nvPr/>
        </p:nvSpPr>
        <p:spPr>
          <a:xfrm>
            <a:off x="6305362" y="6951906"/>
            <a:ext cx="196460" cy="148491"/>
          </a:xfrm>
          <a:prstGeom prst="rect">
            <a:avLst/>
          </a:prstGeom>
          <a:noFill/>
          <a:ln/>
        </p:spPr>
        <p:txBody>
          <a:bodyPr vert="horz" wrap="square" lIns="0" tIns="0" rIns="0" bIns="0" rtlCol="0" anchor="t"/>
          <a:lstStyle/>
          <a:p>
            <a:pPr algn="ctr">
              <a:lnSpc>
                <a:spcPts val="1169"/>
              </a:lnSpc>
            </a:pPr>
            <a:endParaRPr lang="en-US" sz="877"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424539"/>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518359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371227"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371227" y="1183627"/>
            <a:ext cx="222736" cy="222736"/>
          </a:xfrm>
          <a:prstGeom prst="rect">
            <a:avLst/>
          </a:prstGeom>
        </p:spPr>
      </p:pic>
      <p:pic>
        <p:nvPicPr>
          <p:cNvPr id="7" name="Image 5" descr="preencoded.png"/>
          <p:cNvPicPr>
            <a:picLocks noChangeAspect="1"/>
          </p:cNvPicPr>
          <p:nvPr/>
        </p:nvPicPr>
        <p:blipFill>
          <a:blip r:embed="rId8"/>
          <a:stretch>
            <a:fillRect/>
          </a:stretch>
        </p:blipFill>
        <p:spPr>
          <a:xfrm>
            <a:off x="371227" y="2334430"/>
            <a:ext cx="167052" cy="222736"/>
          </a:xfrm>
          <a:prstGeom prst="rect">
            <a:avLst/>
          </a:prstGeom>
        </p:spPr>
      </p:pic>
      <p:pic>
        <p:nvPicPr>
          <p:cNvPr id="8" name="Image 6" descr="preencoded.png"/>
          <p:cNvPicPr>
            <a:picLocks noChangeAspect="1"/>
          </p:cNvPicPr>
          <p:nvPr/>
        </p:nvPicPr>
        <p:blipFill>
          <a:blip r:embed="rId9"/>
          <a:stretch>
            <a:fillRect/>
          </a:stretch>
        </p:blipFill>
        <p:spPr>
          <a:xfrm>
            <a:off x="371227" y="2752061"/>
            <a:ext cx="167052" cy="167052"/>
          </a:xfrm>
          <a:prstGeom prst="rect">
            <a:avLst/>
          </a:prstGeom>
        </p:spPr>
      </p:pic>
      <p:pic>
        <p:nvPicPr>
          <p:cNvPr id="9" name="Image 7" descr="preencoded.png"/>
          <p:cNvPicPr>
            <a:picLocks noChangeAspect="1"/>
          </p:cNvPicPr>
          <p:nvPr/>
        </p:nvPicPr>
        <p:blipFill>
          <a:blip r:embed="rId9"/>
          <a:stretch>
            <a:fillRect/>
          </a:stretch>
        </p:blipFill>
        <p:spPr>
          <a:xfrm>
            <a:off x="371227" y="3086165"/>
            <a:ext cx="167052" cy="167052"/>
          </a:xfrm>
          <a:prstGeom prst="rect">
            <a:avLst/>
          </a:prstGeom>
        </p:spPr>
      </p:pic>
      <p:pic>
        <p:nvPicPr>
          <p:cNvPr id="10" name="Image 8" descr="preencoded.png"/>
          <p:cNvPicPr>
            <a:picLocks noChangeAspect="1"/>
          </p:cNvPicPr>
          <p:nvPr/>
        </p:nvPicPr>
        <p:blipFill>
          <a:blip r:embed="rId9"/>
          <a:stretch>
            <a:fillRect/>
          </a:stretch>
        </p:blipFill>
        <p:spPr>
          <a:xfrm>
            <a:off x="371227" y="3420269"/>
            <a:ext cx="167052" cy="167052"/>
          </a:xfrm>
          <a:prstGeom prst="rect">
            <a:avLst/>
          </a:prstGeom>
        </p:spPr>
      </p:pic>
      <p:pic>
        <p:nvPicPr>
          <p:cNvPr id="11" name="Image 9" descr="preencoded.png"/>
          <p:cNvPicPr>
            <a:picLocks noChangeAspect="1"/>
          </p:cNvPicPr>
          <p:nvPr/>
        </p:nvPicPr>
        <p:blipFill>
          <a:blip r:embed="rId10"/>
          <a:stretch>
            <a:fillRect/>
          </a:stretch>
        </p:blipFill>
        <p:spPr>
          <a:xfrm>
            <a:off x="371226" y="3865741"/>
            <a:ext cx="5419914" cy="1076558"/>
          </a:xfrm>
          <a:prstGeom prst="rect">
            <a:avLst/>
          </a:prstGeom>
        </p:spPr>
      </p:pic>
      <p:pic>
        <p:nvPicPr>
          <p:cNvPr id="12" name="Image 10" descr="preencoded.png"/>
          <p:cNvPicPr>
            <a:picLocks noChangeAspect="1"/>
          </p:cNvPicPr>
          <p:nvPr/>
        </p:nvPicPr>
        <p:blipFill>
          <a:blip r:embed="rId11"/>
          <a:stretch>
            <a:fillRect/>
          </a:stretch>
        </p:blipFill>
        <p:spPr>
          <a:xfrm>
            <a:off x="519718" y="4042074"/>
            <a:ext cx="167052" cy="167052"/>
          </a:xfrm>
          <a:prstGeom prst="rect">
            <a:avLst/>
          </a:prstGeom>
        </p:spPr>
      </p:pic>
      <p:pic>
        <p:nvPicPr>
          <p:cNvPr id="13" name="Image 11" descr="preencoded.png"/>
          <p:cNvPicPr>
            <a:picLocks noChangeAspect="1"/>
          </p:cNvPicPr>
          <p:nvPr/>
        </p:nvPicPr>
        <p:blipFill>
          <a:blip r:embed="rId12"/>
          <a:stretch>
            <a:fillRect/>
          </a:stretch>
        </p:blipFill>
        <p:spPr>
          <a:xfrm>
            <a:off x="6088122" y="1183627"/>
            <a:ext cx="222736" cy="222736"/>
          </a:xfrm>
          <a:prstGeom prst="rect">
            <a:avLst/>
          </a:prstGeom>
        </p:spPr>
      </p:pic>
      <p:pic>
        <p:nvPicPr>
          <p:cNvPr id="14" name="Image 12" descr="preencoded.png"/>
          <p:cNvPicPr>
            <a:picLocks noChangeAspect="1"/>
          </p:cNvPicPr>
          <p:nvPr/>
        </p:nvPicPr>
        <p:blipFill>
          <a:blip r:embed="rId13"/>
          <a:stretch>
            <a:fillRect/>
          </a:stretch>
        </p:blipFill>
        <p:spPr>
          <a:xfrm>
            <a:off x="6088122" y="1564134"/>
            <a:ext cx="5419914" cy="482595"/>
          </a:xfrm>
          <a:prstGeom prst="rect">
            <a:avLst/>
          </a:prstGeom>
        </p:spPr>
      </p:pic>
      <p:pic>
        <p:nvPicPr>
          <p:cNvPr id="15" name="Image 13" descr="preencoded.png"/>
          <p:cNvPicPr>
            <a:picLocks noChangeAspect="1"/>
          </p:cNvPicPr>
          <p:nvPr/>
        </p:nvPicPr>
        <p:blipFill>
          <a:blip r:embed="rId14"/>
          <a:stretch>
            <a:fillRect/>
          </a:stretch>
        </p:blipFill>
        <p:spPr>
          <a:xfrm>
            <a:off x="6199490" y="1675502"/>
            <a:ext cx="232017" cy="259859"/>
          </a:xfrm>
          <a:prstGeom prst="rect">
            <a:avLst/>
          </a:prstGeom>
        </p:spPr>
      </p:pic>
      <p:pic>
        <p:nvPicPr>
          <p:cNvPr id="16" name="Image 14" descr="preencoded.png"/>
          <p:cNvPicPr>
            <a:picLocks noChangeAspect="1"/>
          </p:cNvPicPr>
          <p:nvPr/>
        </p:nvPicPr>
        <p:blipFill>
          <a:blip r:embed="rId13"/>
          <a:stretch>
            <a:fillRect/>
          </a:stretch>
        </p:blipFill>
        <p:spPr>
          <a:xfrm>
            <a:off x="6088122" y="2158097"/>
            <a:ext cx="5419914" cy="482595"/>
          </a:xfrm>
          <a:prstGeom prst="rect">
            <a:avLst/>
          </a:prstGeom>
        </p:spPr>
      </p:pic>
      <p:pic>
        <p:nvPicPr>
          <p:cNvPr id="17" name="Image 15" descr="preencoded.png"/>
          <p:cNvPicPr>
            <a:picLocks noChangeAspect="1"/>
          </p:cNvPicPr>
          <p:nvPr/>
        </p:nvPicPr>
        <p:blipFill>
          <a:blip r:embed="rId15"/>
          <a:stretch>
            <a:fillRect/>
          </a:stretch>
        </p:blipFill>
        <p:spPr>
          <a:xfrm>
            <a:off x="6199490" y="2269465"/>
            <a:ext cx="185613" cy="259859"/>
          </a:xfrm>
          <a:prstGeom prst="rect">
            <a:avLst/>
          </a:prstGeom>
        </p:spPr>
      </p:pic>
      <p:pic>
        <p:nvPicPr>
          <p:cNvPr id="18" name="Image 16" descr="preencoded.png"/>
          <p:cNvPicPr>
            <a:picLocks noChangeAspect="1"/>
          </p:cNvPicPr>
          <p:nvPr/>
        </p:nvPicPr>
        <p:blipFill>
          <a:blip r:embed="rId16"/>
          <a:stretch>
            <a:fillRect/>
          </a:stretch>
        </p:blipFill>
        <p:spPr>
          <a:xfrm>
            <a:off x="6088122" y="2752061"/>
            <a:ext cx="5419914" cy="482595"/>
          </a:xfrm>
          <a:prstGeom prst="rect">
            <a:avLst/>
          </a:prstGeom>
        </p:spPr>
      </p:pic>
      <p:pic>
        <p:nvPicPr>
          <p:cNvPr id="19" name="Image 17" descr="preencoded.png"/>
          <p:cNvPicPr>
            <a:picLocks noChangeAspect="1"/>
          </p:cNvPicPr>
          <p:nvPr/>
        </p:nvPicPr>
        <p:blipFill>
          <a:blip r:embed="rId17"/>
          <a:stretch>
            <a:fillRect/>
          </a:stretch>
        </p:blipFill>
        <p:spPr>
          <a:xfrm>
            <a:off x="6199490" y="2863429"/>
            <a:ext cx="232017" cy="259859"/>
          </a:xfrm>
          <a:prstGeom prst="rect">
            <a:avLst/>
          </a:prstGeom>
        </p:spPr>
      </p:pic>
      <p:pic>
        <p:nvPicPr>
          <p:cNvPr id="20" name="Image 18" descr="preencoded.png"/>
          <p:cNvPicPr>
            <a:picLocks noChangeAspect="1"/>
          </p:cNvPicPr>
          <p:nvPr/>
        </p:nvPicPr>
        <p:blipFill>
          <a:blip r:embed="rId13"/>
          <a:stretch>
            <a:fillRect/>
          </a:stretch>
        </p:blipFill>
        <p:spPr>
          <a:xfrm>
            <a:off x="6088122" y="3346024"/>
            <a:ext cx="5419914" cy="482595"/>
          </a:xfrm>
          <a:prstGeom prst="rect">
            <a:avLst/>
          </a:prstGeom>
        </p:spPr>
      </p:pic>
      <p:pic>
        <p:nvPicPr>
          <p:cNvPr id="21" name="Image 19" descr="preencoded.png"/>
          <p:cNvPicPr>
            <a:picLocks noChangeAspect="1"/>
          </p:cNvPicPr>
          <p:nvPr/>
        </p:nvPicPr>
        <p:blipFill>
          <a:blip r:embed="rId18"/>
          <a:stretch>
            <a:fillRect/>
          </a:stretch>
        </p:blipFill>
        <p:spPr>
          <a:xfrm>
            <a:off x="6199490" y="3457392"/>
            <a:ext cx="185613" cy="259859"/>
          </a:xfrm>
          <a:prstGeom prst="rect">
            <a:avLst/>
          </a:prstGeom>
        </p:spPr>
      </p:pic>
      <p:pic>
        <p:nvPicPr>
          <p:cNvPr id="22" name="Image 20" descr="preencoded.png"/>
          <p:cNvPicPr>
            <a:picLocks noChangeAspect="1"/>
          </p:cNvPicPr>
          <p:nvPr/>
        </p:nvPicPr>
        <p:blipFill>
          <a:blip r:embed="rId13"/>
          <a:stretch>
            <a:fillRect/>
          </a:stretch>
        </p:blipFill>
        <p:spPr>
          <a:xfrm>
            <a:off x="6088122" y="3939987"/>
            <a:ext cx="5419914" cy="482595"/>
          </a:xfrm>
          <a:prstGeom prst="rect">
            <a:avLst/>
          </a:prstGeom>
        </p:spPr>
      </p:pic>
      <p:pic>
        <p:nvPicPr>
          <p:cNvPr id="23" name="Image 21" descr="preencoded.png"/>
          <p:cNvPicPr>
            <a:picLocks noChangeAspect="1"/>
          </p:cNvPicPr>
          <p:nvPr/>
        </p:nvPicPr>
        <p:blipFill>
          <a:blip r:embed="rId19"/>
          <a:stretch>
            <a:fillRect/>
          </a:stretch>
        </p:blipFill>
        <p:spPr>
          <a:xfrm>
            <a:off x="6199490" y="4051355"/>
            <a:ext cx="167052" cy="259859"/>
          </a:xfrm>
          <a:prstGeom prst="rect">
            <a:avLst/>
          </a:prstGeom>
        </p:spPr>
      </p:pic>
      <p:pic>
        <p:nvPicPr>
          <p:cNvPr id="24" name="Image 22" descr="preencoded.png"/>
          <p:cNvPicPr>
            <a:picLocks noChangeAspect="1"/>
          </p:cNvPicPr>
          <p:nvPr/>
        </p:nvPicPr>
        <p:blipFill>
          <a:blip r:embed="rId20"/>
          <a:stretch>
            <a:fillRect/>
          </a:stretch>
        </p:blipFill>
        <p:spPr>
          <a:xfrm>
            <a:off x="3619463" y="5090790"/>
            <a:ext cx="1299294" cy="1299294"/>
          </a:xfrm>
          <a:prstGeom prst="rect">
            <a:avLst/>
          </a:prstGeom>
        </p:spPr>
      </p:pic>
      <p:pic>
        <p:nvPicPr>
          <p:cNvPr id="25" name="Image 23" descr="preencoded.png"/>
          <p:cNvPicPr>
            <a:picLocks noChangeAspect="1"/>
          </p:cNvPicPr>
          <p:nvPr/>
        </p:nvPicPr>
        <p:blipFill>
          <a:blip r:embed="rId21"/>
          <a:stretch>
            <a:fillRect/>
          </a:stretch>
        </p:blipFill>
        <p:spPr>
          <a:xfrm>
            <a:off x="4148461" y="5369211"/>
            <a:ext cx="241298" cy="334104"/>
          </a:xfrm>
          <a:prstGeom prst="rect">
            <a:avLst/>
          </a:prstGeom>
        </p:spPr>
      </p:pic>
      <p:pic>
        <p:nvPicPr>
          <p:cNvPr id="26" name="Image 24" descr="preencoded.png"/>
          <p:cNvPicPr>
            <a:picLocks noChangeAspect="1"/>
          </p:cNvPicPr>
          <p:nvPr/>
        </p:nvPicPr>
        <p:blipFill>
          <a:blip r:embed="rId22"/>
          <a:stretch>
            <a:fillRect/>
          </a:stretch>
        </p:blipFill>
        <p:spPr>
          <a:xfrm>
            <a:off x="5289984" y="5554824"/>
            <a:ext cx="1856135" cy="928067"/>
          </a:xfrm>
          <a:prstGeom prst="rect">
            <a:avLst/>
          </a:prstGeom>
        </p:spPr>
      </p:pic>
      <p:pic>
        <p:nvPicPr>
          <p:cNvPr id="27" name="Image 25" descr="preencoded.png"/>
          <p:cNvPicPr>
            <a:picLocks noChangeAspect="1"/>
          </p:cNvPicPr>
          <p:nvPr/>
        </p:nvPicPr>
        <p:blipFill>
          <a:blip r:embed="rId23"/>
          <a:stretch>
            <a:fillRect/>
          </a:stretch>
        </p:blipFill>
        <p:spPr>
          <a:xfrm>
            <a:off x="6134525" y="5684753"/>
            <a:ext cx="167052" cy="296982"/>
          </a:xfrm>
          <a:prstGeom prst="rect">
            <a:avLst/>
          </a:prstGeom>
        </p:spPr>
      </p:pic>
      <p:sp>
        <p:nvSpPr>
          <p:cNvPr id="28"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Inline Policies</a:t>
            </a:r>
            <a:endParaRPr lang="en-US" sz="2631" dirty="0"/>
          </a:p>
        </p:txBody>
      </p:sp>
      <p:sp>
        <p:nvSpPr>
          <p:cNvPr id="29" name="Text 1"/>
          <p:cNvSpPr/>
          <p:nvPr/>
        </p:nvSpPr>
        <p:spPr>
          <a:xfrm>
            <a:off x="668208"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30" name="Text 2"/>
          <p:cNvSpPr/>
          <p:nvPr/>
        </p:nvSpPr>
        <p:spPr>
          <a:xfrm>
            <a:off x="371226" y="1564134"/>
            <a:ext cx="5419914"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Identity-based policies that are directly embedded within a single IAM identity, creating a strict one-to-one relationship.</a:t>
            </a:r>
            <a:endParaRPr lang="en-US" sz="1315" dirty="0"/>
          </a:p>
        </p:txBody>
      </p:sp>
      <p:sp>
        <p:nvSpPr>
          <p:cNvPr id="31" name="Text 3"/>
          <p:cNvSpPr/>
          <p:nvPr/>
        </p:nvSpPr>
        <p:spPr>
          <a:xfrm>
            <a:off x="612524" y="2306588"/>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Primary Use Cases</a:t>
            </a:r>
            <a:endParaRPr lang="en-US" sz="1754" dirty="0"/>
          </a:p>
        </p:txBody>
      </p:sp>
      <p:sp>
        <p:nvSpPr>
          <p:cNvPr id="32" name="Text 4"/>
          <p:cNvSpPr/>
          <p:nvPr/>
        </p:nvSpPr>
        <p:spPr>
          <a:xfrm>
            <a:off x="612525" y="2714938"/>
            <a:ext cx="4123925"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Unique permissions for specific identities</a:t>
            </a:r>
            <a:endParaRPr lang="en-US" sz="1315" dirty="0"/>
          </a:p>
        </p:txBody>
      </p:sp>
      <p:sp>
        <p:nvSpPr>
          <p:cNvPr id="33" name="Text 5"/>
          <p:cNvSpPr/>
          <p:nvPr/>
        </p:nvSpPr>
        <p:spPr>
          <a:xfrm>
            <a:off x="612525" y="3049042"/>
            <a:ext cx="3362446"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Temporary, highly specific access</a:t>
            </a:r>
            <a:endParaRPr lang="en-US" sz="1315" dirty="0"/>
          </a:p>
        </p:txBody>
      </p:sp>
      <p:sp>
        <p:nvSpPr>
          <p:cNvPr id="34" name="Text 6"/>
          <p:cNvSpPr/>
          <p:nvPr/>
        </p:nvSpPr>
        <p:spPr>
          <a:xfrm>
            <a:off x="612525" y="3383146"/>
            <a:ext cx="5343058"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Strict one-to-one coupling where reuse is not needed</a:t>
            </a:r>
            <a:endParaRPr lang="en-US" sz="1315" dirty="0"/>
          </a:p>
        </p:txBody>
      </p:sp>
      <p:sp>
        <p:nvSpPr>
          <p:cNvPr id="35" name="Text 7"/>
          <p:cNvSpPr/>
          <p:nvPr/>
        </p:nvSpPr>
        <p:spPr>
          <a:xfrm>
            <a:off x="761015" y="4014232"/>
            <a:ext cx="5122932" cy="259859"/>
          </a:xfrm>
          <a:prstGeom prst="rect">
            <a:avLst/>
          </a:prstGeom>
          <a:noFill/>
          <a:ln/>
        </p:spPr>
        <p:txBody>
          <a:bodyPr vert="horz" wrap="square" lIns="0" tIns="0" rIns="0" bIns="0" rtlCol="0" anchor="t"/>
          <a:lstStyle/>
          <a:p>
            <a:pPr>
              <a:lnSpc>
                <a:spcPts val="2046"/>
              </a:lnSpc>
            </a:pPr>
            <a:r>
              <a:rPr lang="en-US" sz="1315" b="1" dirty="0">
                <a:solidFill>
                  <a:srgbClr val="A16207"/>
                </a:solidFill>
                <a:latin typeface="ui-sans-serif" pitchFamily="34" charset="0"/>
                <a:ea typeface="ui-sans-serif" pitchFamily="34" charset="-122"/>
                <a:cs typeface="ui-sans-serif" pitchFamily="34" charset="-120"/>
              </a:rPr>
              <a:t>Important Note</a:t>
            </a:r>
            <a:endParaRPr lang="en-US" sz="1315" dirty="0"/>
          </a:p>
        </p:txBody>
      </p:sp>
      <p:sp>
        <p:nvSpPr>
          <p:cNvPr id="36" name="Text 8"/>
          <p:cNvSpPr/>
          <p:nvPr/>
        </p:nvSpPr>
        <p:spPr>
          <a:xfrm>
            <a:off x="519717" y="4348337"/>
            <a:ext cx="512293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Inline policies are deleted automatically when the associated IAM identity is deleted.</a:t>
            </a:r>
            <a:endParaRPr lang="en-US" sz="1169" dirty="0"/>
          </a:p>
        </p:txBody>
      </p:sp>
      <p:sp>
        <p:nvSpPr>
          <p:cNvPr id="37" name="Text 9"/>
          <p:cNvSpPr/>
          <p:nvPr/>
        </p:nvSpPr>
        <p:spPr>
          <a:xfrm>
            <a:off x="6385103" y="1155784"/>
            <a:ext cx="54199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38" name="Text 10"/>
          <p:cNvSpPr/>
          <p:nvPr/>
        </p:nvSpPr>
        <p:spPr>
          <a:xfrm>
            <a:off x="6542875" y="1675502"/>
            <a:ext cx="424556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Management:</a:t>
            </a:r>
            <a:r>
              <a:rPr lang="en-US" sz="1315" dirty="0">
                <a:solidFill>
                  <a:srgbClr val="374151"/>
                </a:solidFill>
                <a:latin typeface="ui-sans-serif" pitchFamily="34" charset="0"/>
                <a:ea typeface="ui-sans-serif" pitchFamily="34" charset="-122"/>
                <a:cs typeface="ui-sans-serif" pitchFamily="34" charset="-120"/>
              </a:rPr>
              <a:t> Created by AWS customer</a:t>
            </a:r>
            <a:endParaRPr lang="en-US" sz="1315" dirty="0"/>
          </a:p>
        </p:txBody>
      </p:sp>
      <p:sp>
        <p:nvSpPr>
          <p:cNvPr id="39" name="Text 11"/>
          <p:cNvSpPr/>
          <p:nvPr/>
        </p:nvSpPr>
        <p:spPr>
          <a:xfrm>
            <a:off x="6496472" y="2269465"/>
            <a:ext cx="313483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Modifiability:</a:t>
            </a:r>
            <a:r>
              <a:rPr lang="en-US" sz="1315" dirty="0">
                <a:solidFill>
                  <a:srgbClr val="374151"/>
                </a:solidFill>
                <a:latin typeface="ui-sans-serif" pitchFamily="34" charset="0"/>
                <a:ea typeface="ui-sans-serif" pitchFamily="34" charset="-122"/>
                <a:cs typeface="ui-sans-serif" pitchFamily="34" charset="-120"/>
              </a:rPr>
              <a:t> Fully modifiable</a:t>
            </a:r>
            <a:endParaRPr lang="en-US" sz="1315" dirty="0"/>
          </a:p>
        </p:txBody>
      </p:sp>
      <p:sp>
        <p:nvSpPr>
          <p:cNvPr id="40" name="Text 12"/>
          <p:cNvSpPr/>
          <p:nvPr/>
        </p:nvSpPr>
        <p:spPr>
          <a:xfrm>
            <a:off x="6542875" y="2863429"/>
            <a:ext cx="268466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Reusability:</a:t>
            </a:r>
            <a:r>
              <a:rPr lang="en-US" sz="1315" dirty="0">
                <a:solidFill>
                  <a:srgbClr val="374151"/>
                </a:solidFill>
                <a:latin typeface="ui-sans-serif" pitchFamily="34" charset="0"/>
                <a:ea typeface="ui-sans-serif" pitchFamily="34" charset="-122"/>
                <a:cs typeface="ui-sans-serif" pitchFamily="34" charset="-120"/>
              </a:rPr>
              <a:t> Not reusable</a:t>
            </a:r>
            <a:endParaRPr lang="en-US" sz="1315" dirty="0"/>
          </a:p>
        </p:txBody>
      </p:sp>
      <p:sp>
        <p:nvSpPr>
          <p:cNvPr id="41" name="Text 13"/>
          <p:cNvSpPr/>
          <p:nvPr/>
        </p:nvSpPr>
        <p:spPr>
          <a:xfrm>
            <a:off x="6496472" y="3457392"/>
            <a:ext cx="241581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Identification:</a:t>
            </a:r>
            <a:r>
              <a:rPr lang="en-US" sz="1315" dirty="0">
                <a:solidFill>
                  <a:srgbClr val="374151"/>
                </a:solidFill>
                <a:latin typeface="ui-sans-serif" pitchFamily="34" charset="0"/>
                <a:ea typeface="ui-sans-serif" pitchFamily="34" charset="-122"/>
                <a:cs typeface="ui-sans-serif" pitchFamily="34" charset="-120"/>
              </a:rPr>
              <a:t> No ARN</a:t>
            </a:r>
            <a:endParaRPr lang="en-US" sz="1315" dirty="0"/>
          </a:p>
        </p:txBody>
      </p:sp>
      <p:sp>
        <p:nvSpPr>
          <p:cNvPr id="42" name="Text 14"/>
          <p:cNvSpPr/>
          <p:nvPr/>
        </p:nvSpPr>
        <p:spPr>
          <a:xfrm>
            <a:off x="6477911" y="4051355"/>
            <a:ext cx="278159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Versioning:</a:t>
            </a:r>
            <a:r>
              <a:rPr lang="en-US" sz="1315" dirty="0">
                <a:solidFill>
                  <a:srgbClr val="374151"/>
                </a:solidFill>
                <a:latin typeface="ui-sans-serif" pitchFamily="34" charset="0"/>
                <a:ea typeface="ui-sans-serif" pitchFamily="34" charset="-122"/>
                <a:cs typeface="ui-sans-serif" pitchFamily="34" charset="-120"/>
              </a:rPr>
              <a:t> Not supported</a:t>
            </a:r>
            <a:endParaRPr lang="en-US" sz="1315" dirty="0"/>
          </a:p>
        </p:txBody>
      </p:sp>
      <p:sp>
        <p:nvSpPr>
          <p:cNvPr id="43" name="Text 15"/>
          <p:cNvSpPr/>
          <p:nvPr/>
        </p:nvSpPr>
        <p:spPr>
          <a:xfrm>
            <a:off x="3819578" y="5777560"/>
            <a:ext cx="1078705"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IAM Identity</a:t>
            </a:r>
            <a:endParaRPr lang="en-US" sz="1023" dirty="0"/>
          </a:p>
        </p:txBody>
      </p:sp>
      <p:sp>
        <p:nvSpPr>
          <p:cNvPr id="44" name="Text 16"/>
          <p:cNvSpPr/>
          <p:nvPr/>
        </p:nvSpPr>
        <p:spPr>
          <a:xfrm>
            <a:off x="3771579" y="5963174"/>
            <a:ext cx="1193901"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(User/Group/Role)</a:t>
            </a:r>
            <a:endParaRPr lang="en-US" sz="877" dirty="0"/>
          </a:p>
        </p:txBody>
      </p:sp>
      <p:sp>
        <p:nvSpPr>
          <p:cNvPr id="45" name="Text 17"/>
          <p:cNvSpPr/>
          <p:nvPr/>
        </p:nvSpPr>
        <p:spPr>
          <a:xfrm>
            <a:off x="5772434" y="6018858"/>
            <a:ext cx="1069308" cy="185613"/>
          </a:xfrm>
          <a:prstGeom prst="rect">
            <a:avLst/>
          </a:prstGeom>
          <a:noFill/>
          <a:ln/>
        </p:spPr>
        <p:txBody>
          <a:bodyPr vert="horz" wrap="square" lIns="0" tIns="0" rIns="0" bIns="0" rtlCol="0" anchor="t"/>
          <a:lstStyle/>
          <a:p>
            <a:pPr>
              <a:lnSpc>
                <a:spcPts val="1461"/>
              </a:lnSpc>
            </a:pPr>
            <a:r>
              <a:rPr lang="en-US" sz="1400" b="1" dirty="0">
                <a:latin typeface="ui-sans-serif" pitchFamily="34" charset="0"/>
                <a:ea typeface="ui-sans-serif" pitchFamily="34" charset="-122"/>
                <a:cs typeface="ui-sans-serif" pitchFamily="34" charset="-120"/>
              </a:rPr>
              <a:t>Inline Policy</a:t>
            </a:r>
            <a:endParaRPr lang="en-US" sz="1400" dirty="0"/>
          </a:p>
        </p:txBody>
      </p:sp>
      <p:sp>
        <p:nvSpPr>
          <p:cNvPr id="46" name="Text 18"/>
          <p:cNvSpPr/>
          <p:nvPr/>
        </p:nvSpPr>
        <p:spPr>
          <a:xfrm>
            <a:off x="5693403" y="6204471"/>
            <a:ext cx="1259155" cy="148491"/>
          </a:xfrm>
          <a:prstGeom prst="rect">
            <a:avLst/>
          </a:prstGeom>
          <a:noFill/>
          <a:ln/>
        </p:spPr>
        <p:txBody>
          <a:bodyPr vert="horz" wrap="square" lIns="0" tIns="0" rIns="0" bIns="0" rtlCol="0" anchor="t"/>
          <a:lstStyle/>
          <a:p>
            <a:pPr>
              <a:lnSpc>
                <a:spcPts val="1169"/>
              </a:lnSpc>
            </a:pPr>
            <a:r>
              <a:rPr lang="en-US" sz="1100" dirty="0">
                <a:latin typeface="ui-sans-serif" pitchFamily="34" charset="0"/>
                <a:ea typeface="ui-sans-serif" pitchFamily="34" charset="-122"/>
                <a:cs typeface="ui-sans-serif" pitchFamily="34" charset="-120"/>
              </a:rPr>
              <a:t>Embedded directly</a:t>
            </a:r>
            <a:endParaRPr lang="en-US" sz="11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8"/>
            <a:ext cx="11879263" cy="6799757"/>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5786841"/>
            <a:ext cx="2320168" cy="2784202"/>
          </a:xfrm>
          <a:prstGeom prst="rect">
            <a:avLst/>
          </a:prstGeom>
        </p:spPr>
      </p:pic>
      <p:pic>
        <p:nvPicPr>
          <p:cNvPr id="5" name="Image 3" descr="preencoded.png"/>
          <p:cNvPicPr>
            <a:picLocks noChangeAspect="1"/>
          </p:cNvPicPr>
          <p:nvPr/>
        </p:nvPicPr>
        <p:blipFill>
          <a:blip r:embed="rId6"/>
          <a:stretch>
            <a:fillRect/>
          </a:stretch>
        </p:blipFill>
        <p:spPr>
          <a:xfrm>
            <a:off x="371227"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371227" y="1898239"/>
            <a:ext cx="2344530" cy="825980"/>
          </a:xfrm>
          <a:prstGeom prst="rect">
            <a:avLst/>
          </a:prstGeom>
        </p:spPr>
      </p:pic>
      <p:pic>
        <p:nvPicPr>
          <p:cNvPr id="7" name="Image 5" descr="preencoded.png"/>
          <p:cNvPicPr>
            <a:picLocks noChangeAspect="1"/>
          </p:cNvPicPr>
          <p:nvPr/>
        </p:nvPicPr>
        <p:blipFill>
          <a:blip r:embed="rId8"/>
          <a:stretch>
            <a:fillRect/>
          </a:stretch>
        </p:blipFill>
        <p:spPr>
          <a:xfrm>
            <a:off x="2715757" y="1898239"/>
            <a:ext cx="2930662" cy="825980"/>
          </a:xfrm>
          <a:prstGeom prst="rect">
            <a:avLst/>
          </a:prstGeom>
        </p:spPr>
      </p:pic>
      <p:pic>
        <p:nvPicPr>
          <p:cNvPr id="8" name="Image 6" descr="preencoded.png"/>
          <p:cNvPicPr>
            <a:picLocks noChangeAspect="1"/>
          </p:cNvPicPr>
          <p:nvPr/>
        </p:nvPicPr>
        <p:blipFill>
          <a:blip r:embed="rId9"/>
          <a:stretch>
            <a:fillRect/>
          </a:stretch>
        </p:blipFill>
        <p:spPr>
          <a:xfrm>
            <a:off x="3995475" y="1991045"/>
            <a:ext cx="371227" cy="371227"/>
          </a:xfrm>
          <a:prstGeom prst="rect">
            <a:avLst/>
          </a:prstGeom>
        </p:spPr>
      </p:pic>
      <p:pic>
        <p:nvPicPr>
          <p:cNvPr id="9" name="Image 7" descr="preencoded.png"/>
          <p:cNvPicPr>
            <a:picLocks noChangeAspect="1"/>
          </p:cNvPicPr>
          <p:nvPr/>
        </p:nvPicPr>
        <p:blipFill>
          <a:blip r:embed="rId10"/>
          <a:stretch>
            <a:fillRect/>
          </a:stretch>
        </p:blipFill>
        <p:spPr>
          <a:xfrm>
            <a:off x="4041878" y="2028168"/>
            <a:ext cx="278420" cy="296982"/>
          </a:xfrm>
          <a:prstGeom prst="rect">
            <a:avLst/>
          </a:prstGeom>
        </p:spPr>
      </p:pic>
      <p:pic>
        <p:nvPicPr>
          <p:cNvPr id="10" name="Image 8" descr="preencoded.png"/>
          <p:cNvPicPr>
            <a:picLocks noChangeAspect="1"/>
          </p:cNvPicPr>
          <p:nvPr/>
        </p:nvPicPr>
        <p:blipFill>
          <a:blip r:embed="rId8"/>
          <a:stretch>
            <a:fillRect/>
          </a:stretch>
        </p:blipFill>
        <p:spPr>
          <a:xfrm>
            <a:off x="5646420" y="1898239"/>
            <a:ext cx="2930662" cy="825980"/>
          </a:xfrm>
          <a:prstGeom prst="rect">
            <a:avLst/>
          </a:prstGeom>
        </p:spPr>
      </p:pic>
      <p:pic>
        <p:nvPicPr>
          <p:cNvPr id="11" name="Image 9" descr="preencoded.png"/>
          <p:cNvPicPr>
            <a:picLocks noChangeAspect="1"/>
          </p:cNvPicPr>
          <p:nvPr/>
        </p:nvPicPr>
        <p:blipFill>
          <a:blip r:embed="rId11"/>
          <a:stretch>
            <a:fillRect/>
          </a:stretch>
        </p:blipFill>
        <p:spPr>
          <a:xfrm>
            <a:off x="6926138" y="1991045"/>
            <a:ext cx="371227" cy="371227"/>
          </a:xfrm>
          <a:prstGeom prst="rect">
            <a:avLst/>
          </a:prstGeom>
        </p:spPr>
      </p:pic>
      <p:pic>
        <p:nvPicPr>
          <p:cNvPr id="12" name="Image 10" descr="preencoded.png"/>
          <p:cNvPicPr>
            <a:picLocks noChangeAspect="1"/>
          </p:cNvPicPr>
          <p:nvPr/>
        </p:nvPicPr>
        <p:blipFill>
          <a:blip r:embed="rId12"/>
          <a:stretch>
            <a:fillRect/>
          </a:stretch>
        </p:blipFill>
        <p:spPr>
          <a:xfrm>
            <a:off x="6972541" y="2028168"/>
            <a:ext cx="278420" cy="296982"/>
          </a:xfrm>
          <a:prstGeom prst="rect">
            <a:avLst/>
          </a:prstGeom>
        </p:spPr>
      </p:pic>
      <p:pic>
        <p:nvPicPr>
          <p:cNvPr id="13" name="Image 11" descr="preencoded.png"/>
          <p:cNvPicPr>
            <a:picLocks noChangeAspect="1"/>
          </p:cNvPicPr>
          <p:nvPr/>
        </p:nvPicPr>
        <p:blipFill>
          <a:blip r:embed="rId8"/>
          <a:stretch>
            <a:fillRect/>
          </a:stretch>
        </p:blipFill>
        <p:spPr>
          <a:xfrm>
            <a:off x="8577082" y="1898239"/>
            <a:ext cx="2930953" cy="825980"/>
          </a:xfrm>
          <a:prstGeom prst="rect">
            <a:avLst/>
          </a:prstGeom>
        </p:spPr>
      </p:pic>
      <p:pic>
        <p:nvPicPr>
          <p:cNvPr id="14" name="Image 12" descr="preencoded.png"/>
          <p:cNvPicPr>
            <a:picLocks noChangeAspect="1"/>
          </p:cNvPicPr>
          <p:nvPr/>
        </p:nvPicPr>
        <p:blipFill>
          <a:blip r:embed="rId13"/>
          <a:stretch>
            <a:fillRect/>
          </a:stretch>
        </p:blipFill>
        <p:spPr>
          <a:xfrm>
            <a:off x="9856945" y="1991045"/>
            <a:ext cx="371227" cy="371227"/>
          </a:xfrm>
          <a:prstGeom prst="rect">
            <a:avLst/>
          </a:prstGeom>
        </p:spPr>
      </p:pic>
      <p:pic>
        <p:nvPicPr>
          <p:cNvPr id="15" name="Image 13" descr="preencoded.png"/>
          <p:cNvPicPr>
            <a:picLocks noChangeAspect="1"/>
          </p:cNvPicPr>
          <p:nvPr/>
        </p:nvPicPr>
        <p:blipFill>
          <a:blip r:embed="rId14"/>
          <a:stretch>
            <a:fillRect/>
          </a:stretch>
        </p:blipFill>
        <p:spPr>
          <a:xfrm>
            <a:off x="9903349" y="2028168"/>
            <a:ext cx="278420" cy="296982"/>
          </a:xfrm>
          <a:prstGeom prst="rect">
            <a:avLst/>
          </a:prstGeom>
        </p:spPr>
      </p:pic>
      <p:pic>
        <p:nvPicPr>
          <p:cNvPr id="16" name="Image 14" descr="preencoded.png"/>
          <p:cNvPicPr>
            <a:picLocks noChangeAspect="1"/>
          </p:cNvPicPr>
          <p:nvPr/>
        </p:nvPicPr>
        <p:blipFill>
          <a:blip r:embed="rId15"/>
          <a:stretch>
            <a:fillRect/>
          </a:stretch>
        </p:blipFill>
        <p:spPr>
          <a:xfrm>
            <a:off x="371227" y="2724218"/>
            <a:ext cx="2344530" cy="371227"/>
          </a:xfrm>
          <a:prstGeom prst="rect">
            <a:avLst/>
          </a:prstGeom>
        </p:spPr>
      </p:pic>
      <p:pic>
        <p:nvPicPr>
          <p:cNvPr id="17" name="Image 15" descr="preencoded.png"/>
          <p:cNvPicPr>
            <a:picLocks noChangeAspect="1"/>
          </p:cNvPicPr>
          <p:nvPr/>
        </p:nvPicPr>
        <p:blipFill>
          <a:blip r:embed="rId16"/>
          <a:stretch>
            <a:fillRect/>
          </a:stretch>
        </p:blipFill>
        <p:spPr>
          <a:xfrm>
            <a:off x="482595" y="2835586"/>
            <a:ext cx="185613" cy="148491"/>
          </a:xfrm>
          <a:prstGeom prst="rect">
            <a:avLst/>
          </a:prstGeom>
        </p:spPr>
      </p:pic>
      <p:pic>
        <p:nvPicPr>
          <p:cNvPr id="18" name="Image 16" descr="preencoded.png"/>
          <p:cNvPicPr>
            <a:picLocks noChangeAspect="1"/>
          </p:cNvPicPr>
          <p:nvPr/>
        </p:nvPicPr>
        <p:blipFill>
          <a:blip r:embed="rId17"/>
          <a:stretch>
            <a:fillRect/>
          </a:stretch>
        </p:blipFill>
        <p:spPr>
          <a:xfrm>
            <a:off x="2715757" y="2724218"/>
            <a:ext cx="2930662" cy="371227"/>
          </a:xfrm>
          <a:prstGeom prst="rect">
            <a:avLst/>
          </a:prstGeom>
        </p:spPr>
      </p:pic>
      <p:pic>
        <p:nvPicPr>
          <p:cNvPr id="19" name="Image 17" descr="preencoded.png"/>
          <p:cNvPicPr>
            <a:picLocks noChangeAspect="1"/>
          </p:cNvPicPr>
          <p:nvPr/>
        </p:nvPicPr>
        <p:blipFill>
          <a:blip r:embed="rId18"/>
          <a:stretch>
            <a:fillRect/>
          </a:stretch>
        </p:blipFill>
        <p:spPr>
          <a:xfrm>
            <a:off x="5646420" y="2724218"/>
            <a:ext cx="2930662" cy="371227"/>
          </a:xfrm>
          <a:prstGeom prst="rect">
            <a:avLst/>
          </a:prstGeom>
        </p:spPr>
      </p:pic>
      <p:pic>
        <p:nvPicPr>
          <p:cNvPr id="20" name="Image 18" descr="preencoded.png"/>
          <p:cNvPicPr>
            <a:picLocks noChangeAspect="1"/>
          </p:cNvPicPr>
          <p:nvPr/>
        </p:nvPicPr>
        <p:blipFill>
          <a:blip r:embed="rId19"/>
          <a:stretch>
            <a:fillRect/>
          </a:stretch>
        </p:blipFill>
        <p:spPr>
          <a:xfrm>
            <a:off x="8577082" y="2724218"/>
            <a:ext cx="2930953" cy="371227"/>
          </a:xfrm>
          <a:prstGeom prst="rect">
            <a:avLst/>
          </a:prstGeom>
        </p:spPr>
      </p:pic>
      <p:pic>
        <p:nvPicPr>
          <p:cNvPr id="21" name="Image 19" descr="preencoded.png"/>
          <p:cNvPicPr>
            <a:picLocks noChangeAspect="1"/>
          </p:cNvPicPr>
          <p:nvPr/>
        </p:nvPicPr>
        <p:blipFill>
          <a:blip r:embed="rId20"/>
          <a:stretch>
            <a:fillRect/>
          </a:stretch>
        </p:blipFill>
        <p:spPr>
          <a:xfrm>
            <a:off x="371227" y="3095445"/>
            <a:ext cx="2344530" cy="593963"/>
          </a:xfrm>
          <a:prstGeom prst="rect">
            <a:avLst/>
          </a:prstGeom>
        </p:spPr>
      </p:pic>
      <p:pic>
        <p:nvPicPr>
          <p:cNvPr id="22" name="Image 20" descr="preencoded.png"/>
          <p:cNvPicPr>
            <a:picLocks noChangeAspect="1"/>
          </p:cNvPicPr>
          <p:nvPr/>
        </p:nvPicPr>
        <p:blipFill>
          <a:blip r:embed="rId21"/>
          <a:stretch>
            <a:fillRect/>
          </a:stretch>
        </p:blipFill>
        <p:spPr>
          <a:xfrm>
            <a:off x="482595" y="3318181"/>
            <a:ext cx="148491" cy="148491"/>
          </a:xfrm>
          <a:prstGeom prst="rect">
            <a:avLst/>
          </a:prstGeom>
        </p:spPr>
      </p:pic>
      <p:pic>
        <p:nvPicPr>
          <p:cNvPr id="23" name="Image 21" descr="preencoded.png"/>
          <p:cNvPicPr>
            <a:picLocks noChangeAspect="1"/>
          </p:cNvPicPr>
          <p:nvPr/>
        </p:nvPicPr>
        <p:blipFill>
          <a:blip r:embed="rId22"/>
          <a:stretch>
            <a:fillRect/>
          </a:stretch>
        </p:blipFill>
        <p:spPr>
          <a:xfrm>
            <a:off x="2715757" y="3095445"/>
            <a:ext cx="2930662" cy="593963"/>
          </a:xfrm>
          <a:prstGeom prst="rect">
            <a:avLst/>
          </a:prstGeom>
        </p:spPr>
      </p:pic>
      <p:pic>
        <p:nvPicPr>
          <p:cNvPr id="24" name="Image 22" descr="preencoded.png"/>
          <p:cNvPicPr>
            <a:picLocks noChangeAspect="1"/>
          </p:cNvPicPr>
          <p:nvPr/>
        </p:nvPicPr>
        <p:blipFill>
          <a:blip r:embed="rId23"/>
          <a:stretch>
            <a:fillRect/>
          </a:stretch>
        </p:blipFill>
        <p:spPr>
          <a:xfrm>
            <a:off x="5646420" y="3095445"/>
            <a:ext cx="2930662" cy="593963"/>
          </a:xfrm>
          <a:prstGeom prst="rect">
            <a:avLst/>
          </a:prstGeom>
        </p:spPr>
      </p:pic>
      <p:pic>
        <p:nvPicPr>
          <p:cNvPr id="25" name="Image 23" descr="preencoded.png"/>
          <p:cNvPicPr>
            <a:picLocks noChangeAspect="1"/>
          </p:cNvPicPr>
          <p:nvPr/>
        </p:nvPicPr>
        <p:blipFill>
          <a:blip r:embed="rId24"/>
          <a:stretch>
            <a:fillRect/>
          </a:stretch>
        </p:blipFill>
        <p:spPr>
          <a:xfrm>
            <a:off x="8577082" y="3095445"/>
            <a:ext cx="2930953" cy="593963"/>
          </a:xfrm>
          <a:prstGeom prst="rect">
            <a:avLst/>
          </a:prstGeom>
        </p:spPr>
      </p:pic>
      <p:pic>
        <p:nvPicPr>
          <p:cNvPr id="26" name="Image 24" descr="preencoded.png"/>
          <p:cNvPicPr>
            <a:picLocks noChangeAspect="1"/>
          </p:cNvPicPr>
          <p:nvPr/>
        </p:nvPicPr>
        <p:blipFill>
          <a:blip r:embed="rId15"/>
          <a:stretch>
            <a:fillRect/>
          </a:stretch>
        </p:blipFill>
        <p:spPr>
          <a:xfrm>
            <a:off x="371227" y="3689409"/>
            <a:ext cx="2344530" cy="371227"/>
          </a:xfrm>
          <a:prstGeom prst="rect">
            <a:avLst/>
          </a:prstGeom>
        </p:spPr>
      </p:pic>
      <p:pic>
        <p:nvPicPr>
          <p:cNvPr id="27" name="Image 25" descr="preencoded.png"/>
          <p:cNvPicPr>
            <a:picLocks noChangeAspect="1"/>
          </p:cNvPicPr>
          <p:nvPr/>
        </p:nvPicPr>
        <p:blipFill>
          <a:blip r:embed="rId25"/>
          <a:stretch>
            <a:fillRect/>
          </a:stretch>
        </p:blipFill>
        <p:spPr>
          <a:xfrm>
            <a:off x="482595" y="3800777"/>
            <a:ext cx="148491" cy="148491"/>
          </a:xfrm>
          <a:prstGeom prst="rect">
            <a:avLst/>
          </a:prstGeom>
        </p:spPr>
      </p:pic>
      <p:pic>
        <p:nvPicPr>
          <p:cNvPr id="28" name="Image 26" descr="preencoded.png"/>
          <p:cNvPicPr>
            <a:picLocks noChangeAspect="1"/>
          </p:cNvPicPr>
          <p:nvPr/>
        </p:nvPicPr>
        <p:blipFill>
          <a:blip r:embed="rId17"/>
          <a:stretch>
            <a:fillRect/>
          </a:stretch>
        </p:blipFill>
        <p:spPr>
          <a:xfrm>
            <a:off x="2715757" y="3689409"/>
            <a:ext cx="2930662" cy="371227"/>
          </a:xfrm>
          <a:prstGeom prst="rect">
            <a:avLst/>
          </a:prstGeom>
        </p:spPr>
      </p:pic>
      <p:pic>
        <p:nvPicPr>
          <p:cNvPr id="29" name="Image 27" descr="preencoded.png"/>
          <p:cNvPicPr>
            <a:picLocks noChangeAspect="1"/>
          </p:cNvPicPr>
          <p:nvPr/>
        </p:nvPicPr>
        <p:blipFill>
          <a:blip r:embed="rId18"/>
          <a:stretch>
            <a:fillRect/>
          </a:stretch>
        </p:blipFill>
        <p:spPr>
          <a:xfrm>
            <a:off x="5646420" y="3689409"/>
            <a:ext cx="2930662" cy="371227"/>
          </a:xfrm>
          <a:prstGeom prst="rect">
            <a:avLst/>
          </a:prstGeom>
        </p:spPr>
      </p:pic>
      <p:pic>
        <p:nvPicPr>
          <p:cNvPr id="30" name="Image 28" descr="preencoded.png"/>
          <p:cNvPicPr>
            <a:picLocks noChangeAspect="1"/>
          </p:cNvPicPr>
          <p:nvPr/>
        </p:nvPicPr>
        <p:blipFill>
          <a:blip r:embed="rId19"/>
          <a:stretch>
            <a:fillRect/>
          </a:stretch>
        </p:blipFill>
        <p:spPr>
          <a:xfrm>
            <a:off x="8577082" y="3689409"/>
            <a:ext cx="2930953" cy="371227"/>
          </a:xfrm>
          <a:prstGeom prst="rect">
            <a:avLst/>
          </a:prstGeom>
        </p:spPr>
      </p:pic>
      <p:pic>
        <p:nvPicPr>
          <p:cNvPr id="31" name="Image 29" descr="preencoded.png"/>
          <p:cNvPicPr>
            <a:picLocks noChangeAspect="1"/>
          </p:cNvPicPr>
          <p:nvPr/>
        </p:nvPicPr>
        <p:blipFill>
          <a:blip r:embed="rId20"/>
          <a:stretch>
            <a:fillRect/>
          </a:stretch>
        </p:blipFill>
        <p:spPr>
          <a:xfrm>
            <a:off x="371227" y="4060636"/>
            <a:ext cx="2344530" cy="593963"/>
          </a:xfrm>
          <a:prstGeom prst="rect">
            <a:avLst/>
          </a:prstGeom>
        </p:spPr>
      </p:pic>
      <p:pic>
        <p:nvPicPr>
          <p:cNvPr id="32" name="Image 30" descr="preencoded.png"/>
          <p:cNvPicPr>
            <a:picLocks noChangeAspect="1"/>
          </p:cNvPicPr>
          <p:nvPr/>
        </p:nvPicPr>
        <p:blipFill>
          <a:blip r:embed="rId26"/>
          <a:stretch>
            <a:fillRect/>
          </a:stretch>
        </p:blipFill>
        <p:spPr>
          <a:xfrm>
            <a:off x="482595" y="4283372"/>
            <a:ext cx="148491" cy="148491"/>
          </a:xfrm>
          <a:prstGeom prst="rect">
            <a:avLst/>
          </a:prstGeom>
        </p:spPr>
      </p:pic>
      <p:pic>
        <p:nvPicPr>
          <p:cNvPr id="33" name="Image 31" descr="preencoded.png"/>
          <p:cNvPicPr>
            <a:picLocks noChangeAspect="1"/>
          </p:cNvPicPr>
          <p:nvPr/>
        </p:nvPicPr>
        <p:blipFill>
          <a:blip r:embed="rId22"/>
          <a:stretch>
            <a:fillRect/>
          </a:stretch>
        </p:blipFill>
        <p:spPr>
          <a:xfrm>
            <a:off x="2715757" y="4060636"/>
            <a:ext cx="2930662" cy="593963"/>
          </a:xfrm>
          <a:prstGeom prst="rect">
            <a:avLst/>
          </a:prstGeom>
        </p:spPr>
      </p:pic>
      <p:pic>
        <p:nvPicPr>
          <p:cNvPr id="34" name="Image 32" descr="preencoded.png"/>
          <p:cNvPicPr>
            <a:picLocks noChangeAspect="1"/>
          </p:cNvPicPr>
          <p:nvPr/>
        </p:nvPicPr>
        <p:blipFill>
          <a:blip r:embed="rId23"/>
          <a:stretch>
            <a:fillRect/>
          </a:stretch>
        </p:blipFill>
        <p:spPr>
          <a:xfrm>
            <a:off x="5646420" y="4060636"/>
            <a:ext cx="2930662" cy="593963"/>
          </a:xfrm>
          <a:prstGeom prst="rect">
            <a:avLst/>
          </a:prstGeom>
        </p:spPr>
      </p:pic>
      <p:pic>
        <p:nvPicPr>
          <p:cNvPr id="35" name="Image 33" descr="preencoded.png"/>
          <p:cNvPicPr>
            <a:picLocks noChangeAspect="1"/>
          </p:cNvPicPr>
          <p:nvPr/>
        </p:nvPicPr>
        <p:blipFill>
          <a:blip r:embed="rId27"/>
          <a:stretch>
            <a:fillRect/>
          </a:stretch>
        </p:blipFill>
        <p:spPr>
          <a:xfrm>
            <a:off x="8577082" y="4060636"/>
            <a:ext cx="2930953" cy="593963"/>
          </a:xfrm>
          <a:prstGeom prst="rect">
            <a:avLst/>
          </a:prstGeom>
        </p:spPr>
      </p:pic>
      <p:pic>
        <p:nvPicPr>
          <p:cNvPr id="36" name="Image 34" descr="preencoded.png"/>
          <p:cNvPicPr>
            <a:picLocks noChangeAspect="1"/>
          </p:cNvPicPr>
          <p:nvPr/>
        </p:nvPicPr>
        <p:blipFill>
          <a:blip r:embed="rId20"/>
          <a:stretch>
            <a:fillRect/>
          </a:stretch>
        </p:blipFill>
        <p:spPr>
          <a:xfrm>
            <a:off x="371227" y="4654599"/>
            <a:ext cx="2344530" cy="593963"/>
          </a:xfrm>
          <a:prstGeom prst="rect">
            <a:avLst/>
          </a:prstGeom>
        </p:spPr>
      </p:pic>
      <p:pic>
        <p:nvPicPr>
          <p:cNvPr id="37" name="Image 35" descr="preencoded.png"/>
          <p:cNvPicPr>
            <a:picLocks noChangeAspect="1"/>
          </p:cNvPicPr>
          <p:nvPr/>
        </p:nvPicPr>
        <p:blipFill>
          <a:blip r:embed="rId28"/>
          <a:stretch>
            <a:fillRect/>
          </a:stretch>
        </p:blipFill>
        <p:spPr>
          <a:xfrm>
            <a:off x="482595" y="4877335"/>
            <a:ext cx="185613" cy="148491"/>
          </a:xfrm>
          <a:prstGeom prst="rect">
            <a:avLst/>
          </a:prstGeom>
        </p:spPr>
      </p:pic>
      <p:pic>
        <p:nvPicPr>
          <p:cNvPr id="38" name="Image 36" descr="preencoded.png"/>
          <p:cNvPicPr>
            <a:picLocks noChangeAspect="1"/>
          </p:cNvPicPr>
          <p:nvPr/>
        </p:nvPicPr>
        <p:blipFill>
          <a:blip r:embed="rId22"/>
          <a:stretch>
            <a:fillRect/>
          </a:stretch>
        </p:blipFill>
        <p:spPr>
          <a:xfrm>
            <a:off x="2715757" y="4654599"/>
            <a:ext cx="2930662" cy="593963"/>
          </a:xfrm>
          <a:prstGeom prst="rect">
            <a:avLst/>
          </a:prstGeom>
        </p:spPr>
      </p:pic>
      <p:pic>
        <p:nvPicPr>
          <p:cNvPr id="39" name="Image 37" descr="preencoded.png"/>
          <p:cNvPicPr>
            <a:picLocks noChangeAspect="1"/>
          </p:cNvPicPr>
          <p:nvPr/>
        </p:nvPicPr>
        <p:blipFill>
          <a:blip r:embed="rId23"/>
          <a:stretch>
            <a:fillRect/>
          </a:stretch>
        </p:blipFill>
        <p:spPr>
          <a:xfrm>
            <a:off x="5646420" y="4654599"/>
            <a:ext cx="2930662" cy="593963"/>
          </a:xfrm>
          <a:prstGeom prst="rect">
            <a:avLst/>
          </a:prstGeom>
        </p:spPr>
      </p:pic>
      <p:pic>
        <p:nvPicPr>
          <p:cNvPr id="40" name="Image 38" descr="preencoded.png"/>
          <p:cNvPicPr>
            <a:picLocks noChangeAspect="1"/>
          </p:cNvPicPr>
          <p:nvPr/>
        </p:nvPicPr>
        <p:blipFill>
          <a:blip r:embed="rId24"/>
          <a:stretch>
            <a:fillRect/>
          </a:stretch>
        </p:blipFill>
        <p:spPr>
          <a:xfrm>
            <a:off x="8577082" y="4654599"/>
            <a:ext cx="2930953" cy="593963"/>
          </a:xfrm>
          <a:prstGeom prst="rect">
            <a:avLst/>
          </a:prstGeom>
        </p:spPr>
      </p:pic>
      <p:pic>
        <p:nvPicPr>
          <p:cNvPr id="41" name="Image 39" descr="preencoded.png"/>
          <p:cNvPicPr>
            <a:picLocks noChangeAspect="1"/>
          </p:cNvPicPr>
          <p:nvPr/>
        </p:nvPicPr>
        <p:blipFill>
          <a:blip r:embed="rId20"/>
          <a:stretch>
            <a:fillRect/>
          </a:stretch>
        </p:blipFill>
        <p:spPr>
          <a:xfrm>
            <a:off x="371227" y="5248562"/>
            <a:ext cx="2344530" cy="593963"/>
          </a:xfrm>
          <a:prstGeom prst="rect">
            <a:avLst/>
          </a:prstGeom>
        </p:spPr>
      </p:pic>
      <p:pic>
        <p:nvPicPr>
          <p:cNvPr id="42" name="Image 40" descr="preencoded.png"/>
          <p:cNvPicPr>
            <a:picLocks noChangeAspect="1"/>
          </p:cNvPicPr>
          <p:nvPr/>
        </p:nvPicPr>
        <p:blipFill>
          <a:blip r:embed="rId29"/>
          <a:stretch>
            <a:fillRect/>
          </a:stretch>
        </p:blipFill>
        <p:spPr>
          <a:xfrm>
            <a:off x="482595" y="5471298"/>
            <a:ext cx="129929" cy="148491"/>
          </a:xfrm>
          <a:prstGeom prst="rect">
            <a:avLst/>
          </a:prstGeom>
        </p:spPr>
      </p:pic>
      <p:pic>
        <p:nvPicPr>
          <p:cNvPr id="43" name="Image 41" descr="preencoded.png"/>
          <p:cNvPicPr>
            <a:picLocks noChangeAspect="1"/>
          </p:cNvPicPr>
          <p:nvPr/>
        </p:nvPicPr>
        <p:blipFill>
          <a:blip r:embed="rId22"/>
          <a:stretch>
            <a:fillRect/>
          </a:stretch>
        </p:blipFill>
        <p:spPr>
          <a:xfrm>
            <a:off x="2715757" y="5248562"/>
            <a:ext cx="2930662" cy="593963"/>
          </a:xfrm>
          <a:prstGeom prst="rect">
            <a:avLst/>
          </a:prstGeom>
        </p:spPr>
      </p:pic>
      <p:pic>
        <p:nvPicPr>
          <p:cNvPr id="44" name="Image 42" descr="preencoded.png"/>
          <p:cNvPicPr>
            <a:picLocks noChangeAspect="1"/>
          </p:cNvPicPr>
          <p:nvPr/>
        </p:nvPicPr>
        <p:blipFill>
          <a:blip r:embed="rId30"/>
          <a:stretch>
            <a:fillRect/>
          </a:stretch>
        </p:blipFill>
        <p:spPr>
          <a:xfrm>
            <a:off x="5646420" y="5248562"/>
            <a:ext cx="2930662" cy="593963"/>
          </a:xfrm>
          <a:prstGeom prst="rect">
            <a:avLst/>
          </a:prstGeom>
        </p:spPr>
      </p:pic>
      <p:pic>
        <p:nvPicPr>
          <p:cNvPr id="45" name="Image 43" descr="preencoded.png"/>
          <p:cNvPicPr>
            <a:picLocks noChangeAspect="1"/>
          </p:cNvPicPr>
          <p:nvPr/>
        </p:nvPicPr>
        <p:blipFill>
          <a:blip r:embed="rId27"/>
          <a:stretch>
            <a:fillRect/>
          </a:stretch>
        </p:blipFill>
        <p:spPr>
          <a:xfrm>
            <a:off x="8577082" y="5248562"/>
            <a:ext cx="2930953" cy="593963"/>
          </a:xfrm>
          <a:prstGeom prst="rect">
            <a:avLst/>
          </a:prstGeom>
        </p:spPr>
      </p:pic>
      <p:pic>
        <p:nvPicPr>
          <p:cNvPr id="46" name="Image 44" descr="preencoded.png"/>
          <p:cNvPicPr>
            <a:picLocks noChangeAspect="1"/>
          </p:cNvPicPr>
          <p:nvPr/>
        </p:nvPicPr>
        <p:blipFill>
          <a:blip r:embed="rId15"/>
          <a:stretch>
            <a:fillRect/>
          </a:stretch>
        </p:blipFill>
        <p:spPr>
          <a:xfrm>
            <a:off x="371227" y="5842525"/>
            <a:ext cx="2344530" cy="371227"/>
          </a:xfrm>
          <a:prstGeom prst="rect">
            <a:avLst/>
          </a:prstGeom>
        </p:spPr>
      </p:pic>
      <p:pic>
        <p:nvPicPr>
          <p:cNvPr id="47" name="Image 45" descr="preencoded.png"/>
          <p:cNvPicPr>
            <a:picLocks noChangeAspect="1"/>
          </p:cNvPicPr>
          <p:nvPr/>
        </p:nvPicPr>
        <p:blipFill>
          <a:blip r:embed="rId31"/>
          <a:stretch>
            <a:fillRect/>
          </a:stretch>
        </p:blipFill>
        <p:spPr>
          <a:xfrm>
            <a:off x="482595" y="5953893"/>
            <a:ext cx="129929" cy="148491"/>
          </a:xfrm>
          <a:prstGeom prst="rect">
            <a:avLst/>
          </a:prstGeom>
        </p:spPr>
      </p:pic>
      <p:pic>
        <p:nvPicPr>
          <p:cNvPr id="48" name="Image 46" descr="preencoded.png"/>
          <p:cNvPicPr>
            <a:picLocks noChangeAspect="1"/>
          </p:cNvPicPr>
          <p:nvPr/>
        </p:nvPicPr>
        <p:blipFill>
          <a:blip r:embed="rId17"/>
          <a:stretch>
            <a:fillRect/>
          </a:stretch>
        </p:blipFill>
        <p:spPr>
          <a:xfrm>
            <a:off x="2715757" y="5842525"/>
            <a:ext cx="2930662" cy="371227"/>
          </a:xfrm>
          <a:prstGeom prst="rect">
            <a:avLst/>
          </a:prstGeom>
        </p:spPr>
      </p:pic>
      <p:pic>
        <p:nvPicPr>
          <p:cNvPr id="49" name="Image 47" descr="preencoded.png"/>
          <p:cNvPicPr>
            <a:picLocks noChangeAspect="1"/>
          </p:cNvPicPr>
          <p:nvPr/>
        </p:nvPicPr>
        <p:blipFill>
          <a:blip r:embed="rId18"/>
          <a:stretch>
            <a:fillRect/>
          </a:stretch>
        </p:blipFill>
        <p:spPr>
          <a:xfrm>
            <a:off x="5646420" y="5842525"/>
            <a:ext cx="2930662" cy="371227"/>
          </a:xfrm>
          <a:prstGeom prst="rect">
            <a:avLst/>
          </a:prstGeom>
        </p:spPr>
      </p:pic>
      <p:pic>
        <p:nvPicPr>
          <p:cNvPr id="50" name="Image 48" descr="preencoded.png"/>
          <p:cNvPicPr>
            <a:picLocks noChangeAspect="1"/>
          </p:cNvPicPr>
          <p:nvPr/>
        </p:nvPicPr>
        <p:blipFill>
          <a:blip r:embed="rId19"/>
          <a:stretch>
            <a:fillRect/>
          </a:stretch>
        </p:blipFill>
        <p:spPr>
          <a:xfrm>
            <a:off x="8577082" y="5842525"/>
            <a:ext cx="2930953" cy="371227"/>
          </a:xfrm>
          <a:prstGeom prst="rect">
            <a:avLst/>
          </a:prstGeom>
        </p:spPr>
      </p:pic>
      <p:pic>
        <p:nvPicPr>
          <p:cNvPr id="51" name="Image 49" descr="preencoded.png"/>
          <p:cNvPicPr>
            <a:picLocks noChangeAspect="1"/>
          </p:cNvPicPr>
          <p:nvPr/>
        </p:nvPicPr>
        <p:blipFill>
          <a:blip r:embed="rId20"/>
          <a:stretch>
            <a:fillRect/>
          </a:stretch>
        </p:blipFill>
        <p:spPr>
          <a:xfrm>
            <a:off x="371227" y="6213752"/>
            <a:ext cx="2344530" cy="593963"/>
          </a:xfrm>
          <a:prstGeom prst="rect">
            <a:avLst/>
          </a:prstGeom>
        </p:spPr>
      </p:pic>
      <p:pic>
        <p:nvPicPr>
          <p:cNvPr id="52" name="Image 50" descr="preencoded.png"/>
          <p:cNvPicPr>
            <a:picLocks noChangeAspect="1"/>
          </p:cNvPicPr>
          <p:nvPr/>
        </p:nvPicPr>
        <p:blipFill>
          <a:blip r:embed="rId32"/>
          <a:stretch>
            <a:fillRect/>
          </a:stretch>
        </p:blipFill>
        <p:spPr>
          <a:xfrm>
            <a:off x="482595" y="6436488"/>
            <a:ext cx="129929" cy="148491"/>
          </a:xfrm>
          <a:prstGeom prst="rect">
            <a:avLst/>
          </a:prstGeom>
        </p:spPr>
      </p:pic>
      <p:pic>
        <p:nvPicPr>
          <p:cNvPr id="53" name="Image 51" descr="preencoded.png"/>
          <p:cNvPicPr>
            <a:picLocks noChangeAspect="1"/>
          </p:cNvPicPr>
          <p:nvPr/>
        </p:nvPicPr>
        <p:blipFill>
          <a:blip r:embed="rId22"/>
          <a:stretch>
            <a:fillRect/>
          </a:stretch>
        </p:blipFill>
        <p:spPr>
          <a:xfrm>
            <a:off x="2715757" y="6238966"/>
            <a:ext cx="2930662" cy="593963"/>
          </a:xfrm>
          <a:prstGeom prst="rect">
            <a:avLst/>
          </a:prstGeom>
        </p:spPr>
      </p:pic>
      <p:pic>
        <p:nvPicPr>
          <p:cNvPr id="54" name="Image 52" descr="preencoded.png"/>
          <p:cNvPicPr>
            <a:picLocks noChangeAspect="1"/>
          </p:cNvPicPr>
          <p:nvPr/>
        </p:nvPicPr>
        <p:blipFill>
          <a:blip r:embed="rId23"/>
          <a:stretch>
            <a:fillRect/>
          </a:stretch>
        </p:blipFill>
        <p:spPr>
          <a:xfrm>
            <a:off x="5646420" y="6213752"/>
            <a:ext cx="2930662" cy="593963"/>
          </a:xfrm>
          <a:prstGeom prst="rect">
            <a:avLst/>
          </a:prstGeom>
        </p:spPr>
      </p:pic>
      <p:pic>
        <p:nvPicPr>
          <p:cNvPr id="55" name="Image 53" descr="preencoded.png"/>
          <p:cNvPicPr>
            <a:picLocks noChangeAspect="1"/>
          </p:cNvPicPr>
          <p:nvPr/>
        </p:nvPicPr>
        <p:blipFill>
          <a:blip r:embed="rId24"/>
          <a:stretch>
            <a:fillRect/>
          </a:stretch>
        </p:blipFill>
        <p:spPr>
          <a:xfrm>
            <a:off x="8577082" y="6213752"/>
            <a:ext cx="2930953" cy="593963"/>
          </a:xfrm>
          <a:prstGeom prst="rect">
            <a:avLst/>
          </a:prstGeom>
        </p:spPr>
      </p:pic>
      <p:sp>
        <p:nvSpPr>
          <p:cNvPr id="61"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Policy Types Comparison</a:t>
            </a:r>
            <a:endParaRPr lang="en-US" sz="2631" dirty="0"/>
          </a:p>
        </p:txBody>
      </p:sp>
      <p:sp>
        <p:nvSpPr>
          <p:cNvPr id="62" name="Text 1"/>
          <p:cNvSpPr/>
          <p:nvPr/>
        </p:nvSpPr>
        <p:spPr>
          <a:xfrm>
            <a:off x="371227" y="1155784"/>
            <a:ext cx="11136809"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Understanding the distinctions between AWS Managed, Customer Managed, and Inline policies is crucial for effective IAM management.</a:t>
            </a:r>
            <a:endParaRPr lang="en-US" sz="1315" dirty="0"/>
          </a:p>
        </p:txBody>
      </p:sp>
      <p:sp>
        <p:nvSpPr>
          <p:cNvPr id="63" name="Text 2"/>
          <p:cNvSpPr/>
          <p:nvPr/>
        </p:nvSpPr>
        <p:spPr>
          <a:xfrm>
            <a:off x="3046888" y="2408676"/>
            <a:ext cx="2268255"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AWS Managed Policies</a:t>
            </a:r>
            <a:endParaRPr lang="en-US" sz="1169" dirty="0"/>
          </a:p>
        </p:txBody>
      </p:sp>
      <p:sp>
        <p:nvSpPr>
          <p:cNvPr id="64" name="Text 3"/>
          <p:cNvSpPr/>
          <p:nvPr/>
        </p:nvSpPr>
        <p:spPr>
          <a:xfrm>
            <a:off x="5722101" y="2408676"/>
            <a:ext cx="2779156"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Customer Managed Policies</a:t>
            </a:r>
            <a:endParaRPr lang="en-US" sz="1169" dirty="0"/>
          </a:p>
        </p:txBody>
      </p:sp>
      <p:sp>
        <p:nvSpPr>
          <p:cNvPr id="65" name="Text 4"/>
          <p:cNvSpPr/>
          <p:nvPr/>
        </p:nvSpPr>
        <p:spPr>
          <a:xfrm>
            <a:off x="9345638" y="2408676"/>
            <a:ext cx="1393841" cy="222736"/>
          </a:xfrm>
          <a:prstGeom prst="rect">
            <a:avLst/>
          </a:prstGeom>
          <a:noFill/>
          <a:ln/>
        </p:spPr>
        <p:txBody>
          <a:bodyPr vert="horz" wrap="square" lIns="0" tIns="0" rIns="0" bIns="0" rtlCol="0" anchor="t"/>
          <a:lstStyle/>
          <a:p>
            <a:pPr algn="ctr">
              <a:lnSpc>
                <a:spcPts val="1754"/>
              </a:lnSpc>
            </a:pPr>
            <a:r>
              <a:rPr lang="en-US" sz="1169" b="1" dirty="0">
                <a:solidFill>
                  <a:srgbClr val="000000"/>
                </a:solidFill>
                <a:latin typeface="ui-sans-serif" pitchFamily="34" charset="0"/>
                <a:ea typeface="ui-sans-serif" pitchFamily="34" charset="-122"/>
                <a:cs typeface="ui-sans-serif" pitchFamily="34" charset="-120"/>
              </a:rPr>
              <a:t>Inline Policies</a:t>
            </a:r>
            <a:endParaRPr lang="en-US" sz="1169" dirty="0"/>
          </a:p>
        </p:txBody>
      </p:sp>
      <p:sp>
        <p:nvSpPr>
          <p:cNvPr id="66" name="Text 5"/>
          <p:cNvSpPr/>
          <p:nvPr/>
        </p:nvSpPr>
        <p:spPr>
          <a:xfrm>
            <a:off x="742454" y="2798464"/>
            <a:ext cx="254615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Who Manages?</a:t>
            </a:r>
            <a:endParaRPr lang="en-US" sz="1169" dirty="0"/>
          </a:p>
        </p:txBody>
      </p:sp>
      <p:sp>
        <p:nvSpPr>
          <p:cNvPr id="67" name="Text 6"/>
          <p:cNvSpPr/>
          <p:nvPr/>
        </p:nvSpPr>
        <p:spPr>
          <a:xfrm>
            <a:off x="2827125" y="2791593"/>
            <a:ext cx="2930662"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AWS</a:t>
            </a:r>
            <a:endParaRPr lang="en-US" sz="1169" dirty="0"/>
          </a:p>
        </p:txBody>
      </p:sp>
      <p:sp>
        <p:nvSpPr>
          <p:cNvPr id="68" name="Text 7"/>
          <p:cNvSpPr/>
          <p:nvPr/>
        </p:nvSpPr>
        <p:spPr>
          <a:xfrm>
            <a:off x="5757788" y="2791593"/>
            <a:ext cx="351679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You (the customer)</a:t>
            </a:r>
            <a:endParaRPr lang="en-US" sz="1169" dirty="0"/>
          </a:p>
        </p:txBody>
      </p:sp>
      <p:sp>
        <p:nvSpPr>
          <p:cNvPr id="69" name="Text 8"/>
          <p:cNvSpPr/>
          <p:nvPr/>
        </p:nvSpPr>
        <p:spPr>
          <a:xfrm>
            <a:off x="8688451" y="2762718"/>
            <a:ext cx="351714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You (the customer)</a:t>
            </a:r>
            <a:endParaRPr lang="en-US" sz="1169" dirty="0"/>
          </a:p>
        </p:txBody>
      </p:sp>
      <p:sp>
        <p:nvSpPr>
          <p:cNvPr id="70" name="Text 9"/>
          <p:cNvSpPr/>
          <p:nvPr/>
        </p:nvSpPr>
        <p:spPr>
          <a:xfrm>
            <a:off x="705331" y="3281059"/>
            <a:ext cx="21217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Standalone?</a:t>
            </a:r>
            <a:endParaRPr lang="en-US" sz="1169" dirty="0"/>
          </a:p>
        </p:txBody>
      </p:sp>
      <p:sp>
        <p:nvSpPr>
          <p:cNvPr id="71" name="Text 10"/>
          <p:cNvSpPr/>
          <p:nvPr/>
        </p:nvSpPr>
        <p:spPr>
          <a:xfrm>
            <a:off x="2827125" y="3095445"/>
            <a:ext cx="3516796"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Yes (has its own ARN)</a:t>
            </a:r>
            <a:endParaRPr lang="en-US" sz="1169" dirty="0"/>
          </a:p>
        </p:txBody>
      </p:sp>
      <p:sp>
        <p:nvSpPr>
          <p:cNvPr id="72" name="Text 11"/>
          <p:cNvSpPr/>
          <p:nvPr/>
        </p:nvSpPr>
        <p:spPr>
          <a:xfrm>
            <a:off x="5757788" y="3095445"/>
            <a:ext cx="3516796"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Yes (has its own ARN)</a:t>
            </a:r>
            <a:endParaRPr lang="en-US" sz="1169" dirty="0"/>
          </a:p>
        </p:txBody>
      </p:sp>
      <p:sp>
        <p:nvSpPr>
          <p:cNvPr id="73" name="Text 12"/>
          <p:cNvSpPr/>
          <p:nvPr/>
        </p:nvSpPr>
        <p:spPr>
          <a:xfrm>
            <a:off x="8688451" y="3095445"/>
            <a:ext cx="2930953"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 (embedded within an IAM identity)</a:t>
            </a:r>
            <a:endParaRPr lang="en-US" sz="1169" dirty="0"/>
          </a:p>
        </p:txBody>
      </p:sp>
      <p:sp>
        <p:nvSpPr>
          <p:cNvPr id="74" name="Text 13"/>
          <p:cNvSpPr/>
          <p:nvPr/>
        </p:nvSpPr>
        <p:spPr>
          <a:xfrm>
            <a:off x="705331" y="3763654"/>
            <a:ext cx="254615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Modifiable by User?</a:t>
            </a:r>
            <a:endParaRPr lang="en-US" sz="1169" dirty="0"/>
          </a:p>
        </p:txBody>
      </p:sp>
      <p:sp>
        <p:nvSpPr>
          <p:cNvPr id="75" name="Text 14"/>
          <p:cNvSpPr/>
          <p:nvPr/>
        </p:nvSpPr>
        <p:spPr>
          <a:xfrm>
            <a:off x="2827125" y="3689409"/>
            <a:ext cx="2930662"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a:t>
            </a:r>
            <a:endParaRPr lang="en-US" sz="1169" dirty="0"/>
          </a:p>
        </p:txBody>
      </p:sp>
      <p:sp>
        <p:nvSpPr>
          <p:cNvPr id="76" name="Text 15"/>
          <p:cNvSpPr/>
          <p:nvPr/>
        </p:nvSpPr>
        <p:spPr>
          <a:xfrm>
            <a:off x="5757788" y="3689409"/>
            <a:ext cx="2930662"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Yes</a:t>
            </a:r>
            <a:endParaRPr lang="en-US" sz="1169" dirty="0"/>
          </a:p>
        </p:txBody>
      </p:sp>
      <p:sp>
        <p:nvSpPr>
          <p:cNvPr id="77" name="Text 16"/>
          <p:cNvSpPr/>
          <p:nvPr/>
        </p:nvSpPr>
        <p:spPr>
          <a:xfrm>
            <a:off x="8688451" y="3689409"/>
            <a:ext cx="29309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Yes</a:t>
            </a:r>
            <a:endParaRPr lang="en-US" sz="1169" dirty="0"/>
          </a:p>
        </p:txBody>
      </p:sp>
      <p:sp>
        <p:nvSpPr>
          <p:cNvPr id="78" name="Text 17"/>
          <p:cNvSpPr/>
          <p:nvPr/>
        </p:nvSpPr>
        <p:spPr>
          <a:xfrm>
            <a:off x="705331" y="4246249"/>
            <a:ext cx="21217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Updates</a:t>
            </a:r>
            <a:endParaRPr lang="en-US" sz="1169" dirty="0"/>
          </a:p>
        </p:txBody>
      </p:sp>
      <p:sp>
        <p:nvSpPr>
          <p:cNvPr id="79" name="Text 18"/>
          <p:cNvSpPr/>
          <p:nvPr/>
        </p:nvSpPr>
        <p:spPr>
          <a:xfrm>
            <a:off x="2827125" y="4060636"/>
            <a:ext cx="2930662"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Automatic by AWS (affects all attached entities)</a:t>
            </a:r>
            <a:endParaRPr lang="en-US" sz="1169" dirty="0"/>
          </a:p>
        </p:txBody>
      </p:sp>
      <p:sp>
        <p:nvSpPr>
          <p:cNvPr id="80" name="Text 19"/>
          <p:cNvSpPr/>
          <p:nvPr/>
        </p:nvSpPr>
        <p:spPr>
          <a:xfrm>
            <a:off x="5757788" y="4060636"/>
            <a:ext cx="2930662"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Manual by customer (affects all attached entities)</a:t>
            </a:r>
            <a:endParaRPr lang="en-US" sz="1169" dirty="0"/>
          </a:p>
        </p:txBody>
      </p:sp>
      <p:sp>
        <p:nvSpPr>
          <p:cNvPr id="81" name="Text 20"/>
          <p:cNvSpPr/>
          <p:nvPr/>
        </p:nvSpPr>
        <p:spPr>
          <a:xfrm>
            <a:off x="8688451" y="4060636"/>
            <a:ext cx="3517143"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Manual by customer (per identity)</a:t>
            </a:r>
            <a:endParaRPr lang="en-US" sz="1169" dirty="0"/>
          </a:p>
        </p:txBody>
      </p:sp>
      <p:sp>
        <p:nvSpPr>
          <p:cNvPr id="82" name="Text 21"/>
          <p:cNvSpPr/>
          <p:nvPr/>
        </p:nvSpPr>
        <p:spPr>
          <a:xfrm>
            <a:off x="742454" y="4840212"/>
            <a:ext cx="21217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Reusability</a:t>
            </a:r>
            <a:endParaRPr lang="en-US" sz="1169" dirty="0"/>
          </a:p>
        </p:txBody>
      </p:sp>
      <p:sp>
        <p:nvSpPr>
          <p:cNvPr id="83" name="Text 22"/>
          <p:cNvSpPr/>
          <p:nvPr/>
        </p:nvSpPr>
        <p:spPr>
          <a:xfrm>
            <a:off x="2827125" y="4654599"/>
            <a:ext cx="3516796"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(attach to many identities)</a:t>
            </a:r>
            <a:endParaRPr lang="en-US" sz="1169" dirty="0"/>
          </a:p>
        </p:txBody>
      </p:sp>
      <p:sp>
        <p:nvSpPr>
          <p:cNvPr id="84" name="Text 23"/>
          <p:cNvSpPr/>
          <p:nvPr/>
        </p:nvSpPr>
        <p:spPr>
          <a:xfrm>
            <a:off x="5757788" y="4654599"/>
            <a:ext cx="3516796"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(attach to many identities)</a:t>
            </a:r>
            <a:endParaRPr lang="en-US" sz="1169" dirty="0"/>
          </a:p>
        </p:txBody>
      </p:sp>
      <p:sp>
        <p:nvSpPr>
          <p:cNvPr id="85" name="Text 24"/>
          <p:cNvSpPr/>
          <p:nvPr/>
        </p:nvSpPr>
        <p:spPr>
          <a:xfrm>
            <a:off x="8688451" y="4654599"/>
            <a:ext cx="2930953"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Low (one-to-one relationship with a single identity)</a:t>
            </a:r>
            <a:endParaRPr lang="en-US" sz="1169" dirty="0"/>
          </a:p>
        </p:txBody>
      </p:sp>
      <p:sp>
        <p:nvSpPr>
          <p:cNvPr id="86" name="Text 25"/>
          <p:cNvSpPr/>
          <p:nvPr/>
        </p:nvSpPr>
        <p:spPr>
          <a:xfrm>
            <a:off x="686770" y="5434175"/>
            <a:ext cx="21217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Versioning</a:t>
            </a:r>
            <a:endParaRPr lang="en-US" sz="1169" dirty="0"/>
          </a:p>
        </p:txBody>
      </p:sp>
      <p:sp>
        <p:nvSpPr>
          <p:cNvPr id="87" name="Text 26"/>
          <p:cNvSpPr/>
          <p:nvPr/>
        </p:nvSpPr>
        <p:spPr>
          <a:xfrm>
            <a:off x="2827125" y="5248562"/>
            <a:ext cx="2930662"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Full history maintained by AWS (viewable)</a:t>
            </a:r>
            <a:endParaRPr lang="en-US" sz="1169" dirty="0"/>
          </a:p>
        </p:txBody>
      </p:sp>
      <p:sp>
        <p:nvSpPr>
          <p:cNvPr id="88" name="Text 27"/>
          <p:cNvSpPr/>
          <p:nvPr/>
        </p:nvSpPr>
        <p:spPr>
          <a:xfrm>
            <a:off x="5757788" y="5248562"/>
            <a:ext cx="3516796"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Up to 5 versions stored by IAM</a:t>
            </a:r>
            <a:endParaRPr lang="en-US" sz="1169" dirty="0"/>
          </a:p>
        </p:txBody>
      </p:sp>
      <p:sp>
        <p:nvSpPr>
          <p:cNvPr id="89" name="Text 28"/>
          <p:cNvSpPr/>
          <p:nvPr/>
        </p:nvSpPr>
        <p:spPr>
          <a:xfrm>
            <a:off x="8688451" y="5248562"/>
            <a:ext cx="3517143"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None (no versioning support)</a:t>
            </a:r>
            <a:endParaRPr lang="en-US" sz="1169" dirty="0"/>
          </a:p>
        </p:txBody>
      </p:sp>
      <p:sp>
        <p:nvSpPr>
          <p:cNvPr id="90" name="Text 29"/>
          <p:cNvSpPr/>
          <p:nvPr/>
        </p:nvSpPr>
        <p:spPr>
          <a:xfrm>
            <a:off x="686770" y="5916770"/>
            <a:ext cx="254615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Primary Use Case</a:t>
            </a:r>
            <a:endParaRPr lang="en-US" sz="1169" dirty="0"/>
          </a:p>
        </p:txBody>
      </p:sp>
      <p:sp>
        <p:nvSpPr>
          <p:cNvPr id="91" name="Text 30"/>
          <p:cNvSpPr/>
          <p:nvPr/>
        </p:nvSpPr>
        <p:spPr>
          <a:xfrm>
            <a:off x="2827125" y="5842525"/>
            <a:ext cx="3516796" cy="371227"/>
          </a:xfrm>
          <a:prstGeom prst="rect">
            <a:avLst/>
          </a:prstGeom>
          <a:noFill/>
          <a:ln/>
        </p:spPr>
        <p:txBody>
          <a:bodyPr vert="horz" wrap="square" lIns="0" tIns="0" rIns="0" bIns="0" rtlCol="0" anchor="t"/>
          <a:lstStyle/>
          <a:p>
            <a:r>
              <a:rPr lang="en-US" sz="1169" dirty="0">
                <a:solidFill>
                  <a:srgbClr val="000000"/>
                </a:solidFill>
                <a:latin typeface="ui-sans-serif" pitchFamily="34" charset="0"/>
                <a:ea typeface="ui-sans-serif" pitchFamily="34" charset="-122"/>
                <a:cs typeface="ui-sans-serif" pitchFamily="34" charset="-120"/>
              </a:rPr>
              <a:t>Common AWS use cases, quick start, </a:t>
            </a:r>
          </a:p>
          <a:p>
            <a:r>
              <a:rPr lang="en-US" sz="1169" dirty="0">
                <a:solidFill>
                  <a:srgbClr val="000000"/>
                </a:solidFill>
                <a:latin typeface="ui-sans-serif" pitchFamily="34" charset="0"/>
                <a:ea typeface="ui-sans-serif" pitchFamily="34" charset="-122"/>
                <a:cs typeface="ui-sans-serif" pitchFamily="34" charset="-120"/>
              </a:rPr>
              <a:t>job functions</a:t>
            </a:r>
            <a:endParaRPr lang="en-US" sz="1169" dirty="0"/>
          </a:p>
        </p:txBody>
      </p:sp>
      <p:sp>
        <p:nvSpPr>
          <p:cNvPr id="92" name="Text 31"/>
          <p:cNvSpPr/>
          <p:nvPr/>
        </p:nvSpPr>
        <p:spPr>
          <a:xfrm>
            <a:off x="5757788" y="5842525"/>
            <a:ext cx="3516796" cy="371227"/>
          </a:xfrm>
          <a:prstGeom prst="rect">
            <a:avLst/>
          </a:prstGeom>
          <a:noFill/>
          <a:ln/>
        </p:spPr>
        <p:txBody>
          <a:bodyPr vert="horz" wrap="square" lIns="0" tIns="0" rIns="0" bIns="0" rtlCol="0" anchor="t"/>
          <a:lstStyle/>
          <a:p>
            <a:r>
              <a:rPr lang="en-US" sz="1169" dirty="0">
                <a:solidFill>
                  <a:srgbClr val="000000"/>
                </a:solidFill>
                <a:latin typeface="ui-sans-serif" pitchFamily="34" charset="0"/>
                <a:ea typeface="ui-sans-serif" pitchFamily="34" charset="-122"/>
                <a:cs typeface="ui-sans-serif" pitchFamily="34" charset="-120"/>
              </a:rPr>
              <a:t>Specific, fine-grained permissions, </a:t>
            </a:r>
          </a:p>
          <a:p>
            <a:r>
              <a:rPr lang="en-US" sz="1169" dirty="0">
                <a:solidFill>
                  <a:srgbClr val="000000"/>
                </a:solidFill>
                <a:latin typeface="ui-sans-serif" pitchFamily="34" charset="0"/>
                <a:ea typeface="ui-sans-serif" pitchFamily="34" charset="-122"/>
                <a:cs typeface="ui-sans-serif" pitchFamily="34" charset="-120"/>
              </a:rPr>
              <a:t>organizational standards</a:t>
            </a:r>
            <a:endParaRPr lang="en-US" sz="1169" dirty="0"/>
          </a:p>
        </p:txBody>
      </p:sp>
      <p:sp>
        <p:nvSpPr>
          <p:cNvPr id="93" name="Text 32"/>
          <p:cNvSpPr/>
          <p:nvPr/>
        </p:nvSpPr>
        <p:spPr>
          <a:xfrm>
            <a:off x="8688451" y="5842525"/>
            <a:ext cx="3517143" cy="371227"/>
          </a:xfrm>
          <a:prstGeom prst="rect">
            <a:avLst/>
          </a:prstGeom>
          <a:noFill/>
          <a:ln/>
        </p:spPr>
        <p:txBody>
          <a:bodyPr vert="horz" wrap="square" lIns="0" tIns="0" rIns="0" bIns="0" rtlCol="0" anchor="t"/>
          <a:lstStyle/>
          <a:p>
            <a:r>
              <a:rPr lang="en-US" sz="1169" dirty="0">
                <a:solidFill>
                  <a:srgbClr val="000000"/>
                </a:solidFill>
                <a:latin typeface="ui-sans-serif" pitchFamily="34" charset="0"/>
                <a:ea typeface="ui-sans-serif" pitchFamily="34" charset="-122"/>
                <a:cs typeface="ui-sans-serif" pitchFamily="34" charset="-120"/>
              </a:rPr>
              <a:t>Unique, identity-specific permissions, </a:t>
            </a:r>
          </a:p>
          <a:p>
            <a:r>
              <a:rPr lang="en-US" sz="1169" dirty="0">
                <a:solidFill>
                  <a:srgbClr val="000000"/>
                </a:solidFill>
                <a:latin typeface="ui-sans-serif" pitchFamily="34" charset="0"/>
                <a:ea typeface="ui-sans-serif" pitchFamily="34" charset="-122"/>
                <a:cs typeface="ui-sans-serif" pitchFamily="34" charset="-120"/>
              </a:rPr>
              <a:t>temporary access</a:t>
            </a:r>
            <a:endParaRPr lang="en-US" sz="1169" dirty="0"/>
          </a:p>
        </p:txBody>
      </p:sp>
      <p:sp>
        <p:nvSpPr>
          <p:cNvPr id="94" name="Text 33"/>
          <p:cNvSpPr/>
          <p:nvPr/>
        </p:nvSpPr>
        <p:spPr>
          <a:xfrm>
            <a:off x="686770" y="6399365"/>
            <a:ext cx="212179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Deletion</a:t>
            </a:r>
            <a:endParaRPr lang="en-US" sz="1169" dirty="0"/>
          </a:p>
        </p:txBody>
      </p:sp>
      <p:sp>
        <p:nvSpPr>
          <p:cNvPr id="95" name="Text 34"/>
          <p:cNvSpPr/>
          <p:nvPr/>
        </p:nvSpPr>
        <p:spPr>
          <a:xfrm>
            <a:off x="2827125" y="6213752"/>
            <a:ext cx="3516796" cy="593963"/>
          </a:xfrm>
          <a:prstGeom prst="rect">
            <a:avLst/>
          </a:prstGeom>
          <a:noFill/>
          <a:ln/>
        </p:spPr>
        <p:txBody>
          <a:bodyPr vert="horz" wrap="square" lIns="0" tIns="0" rIns="0" bIns="0" rtlCol="0" anchor="t"/>
          <a:lstStyle/>
          <a:p>
            <a:pPr>
              <a:lnSpc>
                <a:spcPts val="1754"/>
              </a:lnSpc>
            </a:pPr>
            <a:endParaRPr lang="en-US" sz="1169" dirty="0">
              <a:solidFill>
                <a:srgbClr val="000000"/>
              </a:solidFill>
              <a:latin typeface="ui-sans-serif" pitchFamily="34" charset="0"/>
              <a:ea typeface="ui-sans-serif" pitchFamily="34" charset="-122"/>
              <a:cs typeface="ui-sans-serif" pitchFamily="34" charset="-120"/>
            </a:endParaRPr>
          </a:p>
          <a:p>
            <a:pPr>
              <a:lnSpc>
                <a:spcPts val="1754"/>
              </a:lnSpc>
            </a:pPr>
            <a:r>
              <a:rPr lang="en-US" sz="1169" dirty="0">
                <a:solidFill>
                  <a:srgbClr val="000000"/>
                </a:solidFill>
                <a:latin typeface="ui-sans-serif" pitchFamily="34" charset="0"/>
                <a:ea typeface="ui-sans-serif" pitchFamily="34" charset="-122"/>
                <a:cs typeface="ui-sans-serif" pitchFamily="34" charset="-120"/>
              </a:rPr>
              <a:t>Independent of attached entities</a:t>
            </a:r>
            <a:endParaRPr lang="en-US" sz="1169" dirty="0"/>
          </a:p>
        </p:txBody>
      </p:sp>
      <p:sp>
        <p:nvSpPr>
          <p:cNvPr id="96" name="Text 35"/>
          <p:cNvSpPr/>
          <p:nvPr/>
        </p:nvSpPr>
        <p:spPr>
          <a:xfrm>
            <a:off x="5757788" y="6213752"/>
            <a:ext cx="3516796" cy="593963"/>
          </a:xfrm>
          <a:prstGeom prst="rect">
            <a:avLst/>
          </a:prstGeom>
          <a:noFill/>
          <a:ln/>
        </p:spPr>
        <p:txBody>
          <a:bodyPr vert="horz" wrap="square" lIns="0" tIns="0" rIns="0" bIns="0" rtlCol="0" anchor="t"/>
          <a:lstStyle/>
          <a:p>
            <a:pPr>
              <a:lnSpc>
                <a:spcPts val="1754"/>
              </a:lnSpc>
            </a:pPr>
            <a:endParaRPr lang="en-US" sz="1169" dirty="0">
              <a:solidFill>
                <a:srgbClr val="000000"/>
              </a:solidFill>
              <a:latin typeface="ui-sans-serif" pitchFamily="34" charset="0"/>
              <a:ea typeface="ui-sans-serif" pitchFamily="34" charset="-122"/>
              <a:cs typeface="ui-sans-serif" pitchFamily="34" charset="-120"/>
            </a:endParaRPr>
          </a:p>
          <a:p>
            <a:pPr>
              <a:lnSpc>
                <a:spcPts val="1754"/>
              </a:lnSpc>
            </a:pPr>
            <a:r>
              <a:rPr lang="en-US" sz="1169" dirty="0">
                <a:solidFill>
                  <a:srgbClr val="000000"/>
                </a:solidFill>
                <a:latin typeface="ui-sans-serif" pitchFamily="34" charset="0"/>
                <a:ea typeface="ui-sans-serif" pitchFamily="34" charset="-122"/>
                <a:cs typeface="ui-sans-serif" pitchFamily="34" charset="-120"/>
              </a:rPr>
              <a:t>Independent of attached entities</a:t>
            </a:r>
            <a:endParaRPr lang="en-US" sz="1169" dirty="0"/>
          </a:p>
        </p:txBody>
      </p:sp>
      <p:sp>
        <p:nvSpPr>
          <p:cNvPr id="97" name="Text 36"/>
          <p:cNvSpPr/>
          <p:nvPr/>
        </p:nvSpPr>
        <p:spPr>
          <a:xfrm>
            <a:off x="8688451" y="6213752"/>
            <a:ext cx="2930953" cy="59396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Deleted automatically when the associated IAM identity is deleted</a:t>
            </a:r>
            <a:endParaRPr lang="en-US" sz="1169" dirty="0"/>
          </a:p>
        </p:txBody>
      </p:sp>
      <p:sp>
        <p:nvSpPr>
          <p:cNvPr id="98" name="Text 37"/>
          <p:cNvSpPr/>
          <p:nvPr/>
        </p:nvSpPr>
        <p:spPr>
          <a:xfrm>
            <a:off x="705331" y="7072555"/>
            <a:ext cx="2546153" cy="222736"/>
          </a:xfrm>
          <a:prstGeom prst="rect">
            <a:avLst/>
          </a:prstGeom>
          <a:noFill/>
          <a:ln/>
        </p:spPr>
        <p:txBody>
          <a:bodyPr vert="horz" wrap="square" lIns="0" tIns="0" rIns="0" bIns="0" rtlCol="0" anchor="t"/>
          <a:lstStyle/>
          <a:p>
            <a:pPr>
              <a:lnSpc>
                <a:spcPts val="1754"/>
              </a:lnSpc>
            </a:pPr>
            <a:endParaRPr lang="en-US" sz="1169" dirty="0"/>
          </a:p>
        </p:txBody>
      </p:sp>
      <p:sp>
        <p:nvSpPr>
          <p:cNvPr id="99" name="Text 38"/>
          <p:cNvSpPr/>
          <p:nvPr/>
        </p:nvSpPr>
        <p:spPr>
          <a:xfrm>
            <a:off x="2827125" y="6886941"/>
            <a:ext cx="2930662" cy="593963"/>
          </a:xfrm>
          <a:prstGeom prst="rect">
            <a:avLst/>
          </a:prstGeom>
          <a:noFill/>
          <a:ln/>
        </p:spPr>
        <p:txBody>
          <a:bodyPr vert="horz" wrap="square" lIns="0" tIns="0" rIns="0" bIns="0" rtlCol="0" anchor="t"/>
          <a:lstStyle/>
          <a:p>
            <a:pPr>
              <a:lnSpc>
                <a:spcPts val="1754"/>
              </a:lnSpc>
            </a:pPr>
            <a:endParaRPr lang="en-US" sz="1169" dirty="0"/>
          </a:p>
        </p:txBody>
      </p:sp>
      <p:sp>
        <p:nvSpPr>
          <p:cNvPr id="100" name="Text 39"/>
          <p:cNvSpPr/>
          <p:nvPr/>
        </p:nvSpPr>
        <p:spPr>
          <a:xfrm>
            <a:off x="5757788" y="6886941"/>
            <a:ext cx="2930662" cy="593963"/>
          </a:xfrm>
          <a:prstGeom prst="rect">
            <a:avLst/>
          </a:prstGeom>
          <a:noFill/>
          <a:ln/>
        </p:spPr>
        <p:txBody>
          <a:bodyPr vert="horz" wrap="square" lIns="0" tIns="0" rIns="0" bIns="0" rtlCol="0" anchor="t"/>
          <a:lstStyle/>
          <a:p>
            <a:pPr>
              <a:lnSpc>
                <a:spcPts val="1754"/>
              </a:lnSpc>
            </a:pPr>
            <a:endParaRPr lang="en-US" sz="1169" dirty="0"/>
          </a:p>
        </p:txBody>
      </p:sp>
      <p:sp>
        <p:nvSpPr>
          <p:cNvPr id="101" name="Text 40"/>
          <p:cNvSpPr/>
          <p:nvPr/>
        </p:nvSpPr>
        <p:spPr>
          <a:xfrm>
            <a:off x="8688451" y="6886941"/>
            <a:ext cx="2930953" cy="593963"/>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0"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371227"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371227" y="1183627"/>
            <a:ext cx="278420" cy="222736"/>
          </a:xfrm>
          <a:prstGeom prst="rect">
            <a:avLst/>
          </a:prstGeom>
        </p:spPr>
      </p:pic>
      <p:pic>
        <p:nvPicPr>
          <p:cNvPr id="7" name="Image 5" descr="preencoded.png"/>
          <p:cNvPicPr>
            <a:picLocks noChangeAspect="1"/>
          </p:cNvPicPr>
          <p:nvPr/>
        </p:nvPicPr>
        <p:blipFill>
          <a:blip r:embed="rId8"/>
          <a:stretch>
            <a:fillRect/>
          </a:stretch>
        </p:blipFill>
        <p:spPr>
          <a:xfrm>
            <a:off x="371227" y="1601257"/>
            <a:ext cx="5457036" cy="1113681"/>
          </a:xfrm>
          <a:prstGeom prst="rect">
            <a:avLst/>
          </a:prstGeom>
        </p:spPr>
      </p:pic>
      <p:pic>
        <p:nvPicPr>
          <p:cNvPr id="8" name="Image 6" descr="preencoded.png"/>
          <p:cNvPicPr>
            <a:picLocks noChangeAspect="1"/>
          </p:cNvPicPr>
          <p:nvPr/>
        </p:nvPicPr>
        <p:blipFill>
          <a:blip r:embed="rId9"/>
          <a:stretch>
            <a:fillRect/>
          </a:stretch>
        </p:blipFill>
        <p:spPr>
          <a:xfrm>
            <a:off x="519718" y="1749747"/>
            <a:ext cx="278420" cy="296982"/>
          </a:xfrm>
          <a:prstGeom prst="rect">
            <a:avLst/>
          </a:prstGeom>
        </p:spPr>
      </p:pic>
      <p:pic>
        <p:nvPicPr>
          <p:cNvPr id="9" name="Image 7" descr="preencoded.png"/>
          <p:cNvPicPr>
            <a:picLocks noChangeAspect="1"/>
          </p:cNvPicPr>
          <p:nvPr/>
        </p:nvPicPr>
        <p:blipFill>
          <a:blip r:embed="rId10"/>
          <a:stretch>
            <a:fillRect/>
          </a:stretch>
        </p:blipFill>
        <p:spPr>
          <a:xfrm>
            <a:off x="519717" y="2148817"/>
            <a:ext cx="148491" cy="148491"/>
          </a:xfrm>
          <a:prstGeom prst="rect">
            <a:avLst/>
          </a:prstGeom>
        </p:spPr>
      </p:pic>
      <p:pic>
        <p:nvPicPr>
          <p:cNvPr id="10" name="Image 8" descr="preencoded.png"/>
          <p:cNvPicPr>
            <a:picLocks noChangeAspect="1"/>
          </p:cNvPicPr>
          <p:nvPr/>
        </p:nvPicPr>
        <p:blipFill>
          <a:blip r:embed="rId10"/>
          <a:stretch>
            <a:fillRect/>
          </a:stretch>
        </p:blipFill>
        <p:spPr>
          <a:xfrm>
            <a:off x="519717" y="2371553"/>
            <a:ext cx="148491" cy="148491"/>
          </a:xfrm>
          <a:prstGeom prst="rect">
            <a:avLst/>
          </a:prstGeom>
        </p:spPr>
      </p:pic>
      <p:pic>
        <p:nvPicPr>
          <p:cNvPr id="11" name="Image 9" descr="preencoded.png"/>
          <p:cNvPicPr>
            <a:picLocks noChangeAspect="1"/>
          </p:cNvPicPr>
          <p:nvPr/>
        </p:nvPicPr>
        <p:blipFill>
          <a:blip r:embed="rId11"/>
          <a:stretch>
            <a:fillRect/>
          </a:stretch>
        </p:blipFill>
        <p:spPr>
          <a:xfrm>
            <a:off x="371227" y="2863429"/>
            <a:ext cx="5457036" cy="1113681"/>
          </a:xfrm>
          <a:prstGeom prst="rect">
            <a:avLst/>
          </a:prstGeom>
        </p:spPr>
      </p:pic>
      <p:pic>
        <p:nvPicPr>
          <p:cNvPr id="12" name="Image 10" descr="preencoded.png"/>
          <p:cNvPicPr>
            <a:picLocks noChangeAspect="1"/>
          </p:cNvPicPr>
          <p:nvPr/>
        </p:nvPicPr>
        <p:blipFill>
          <a:blip r:embed="rId12"/>
          <a:stretch>
            <a:fillRect/>
          </a:stretch>
        </p:blipFill>
        <p:spPr>
          <a:xfrm>
            <a:off x="519718" y="3011919"/>
            <a:ext cx="278420" cy="296982"/>
          </a:xfrm>
          <a:prstGeom prst="rect">
            <a:avLst/>
          </a:prstGeom>
        </p:spPr>
      </p:pic>
      <p:pic>
        <p:nvPicPr>
          <p:cNvPr id="13" name="Image 11" descr="preencoded.png"/>
          <p:cNvPicPr>
            <a:picLocks noChangeAspect="1"/>
          </p:cNvPicPr>
          <p:nvPr/>
        </p:nvPicPr>
        <p:blipFill>
          <a:blip r:embed="rId13"/>
          <a:stretch>
            <a:fillRect/>
          </a:stretch>
        </p:blipFill>
        <p:spPr>
          <a:xfrm>
            <a:off x="519717" y="3410988"/>
            <a:ext cx="148491" cy="148491"/>
          </a:xfrm>
          <a:prstGeom prst="rect">
            <a:avLst/>
          </a:prstGeom>
        </p:spPr>
      </p:pic>
      <p:pic>
        <p:nvPicPr>
          <p:cNvPr id="14" name="Image 12" descr="preencoded.png"/>
          <p:cNvPicPr>
            <a:picLocks noChangeAspect="1"/>
          </p:cNvPicPr>
          <p:nvPr/>
        </p:nvPicPr>
        <p:blipFill>
          <a:blip r:embed="rId13"/>
          <a:stretch>
            <a:fillRect/>
          </a:stretch>
        </p:blipFill>
        <p:spPr>
          <a:xfrm>
            <a:off x="519717" y="3633724"/>
            <a:ext cx="148491" cy="148491"/>
          </a:xfrm>
          <a:prstGeom prst="rect">
            <a:avLst/>
          </a:prstGeom>
        </p:spPr>
      </p:pic>
      <p:pic>
        <p:nvPicPr>
          <p:cNvPr id="15" name="Image 13" descr="preencoded.png"/>
          <p:cNvPicPr>
            <a:picLocks noChangeAspect="1"/>
          </p:cNvPicPr>
          <p:nvPr/>
        </p:nvPicPr>
        <p:blipFill>
          <a:blip r:embed="rId14"/>
          <a:stretch>
            <a:fillRect/>
          </a:stretch>
        </p:blipFill>
        <p:spPr>
          <a:xfrm>
            <a:off x="371227" y="4125600"/>
            <a:ext cx="5457036" cy="1113681"/>
          </a:xfrm>
          <a:prstGeom prst="rect">
            <a:avLst/>
          </a:prstGeom>
        </p:spPr>
      </p:pic>
      <p:pic>
        <p:nvPicPr>
          <p:cNvPr id="16" name="Image 14" descr="preencoded.png"/>
          <p:cNvPicPr>
            <a:picLocks noChangeAspect="1"/>
          </p:cNvPicPr>
          <p:nvPr/>
        </p:nvPicPr>
        <p:blipFill>
          <a:blip r:embed="rId15"/>
          <a:stretch>
            <a:fillRect/>
          </a:stretch>
        </p:blipFill>
        <p:spPr>
          <a:xfrm>
            <a:off x="519718" y="4274091"/>
            <a:ext cx="167052" cy="296982"/>
          </a:xfrm>
          <a:prstGeom prst="rect">
            <a:avLst/>
          </a:prstGeom>
        </p:spPr>
      </p:pic>
      <p:pic>
        <p:nvPicPr>
          <p:cNvPr id="17" name="Image 15" descr="preencoded.png"/>
          <p:cNvPicPr>
            <a:picLocks noChangeAspect="1"/>
          </p:cNvPicPr>
          <p:nvPr/>
        </p:nvPicPr>
        <p:blipFill>
          <a:blip r:embed="rId16"/>
          <a:stretch>
            <a:fillRect/>
          </a:stretch>
        </p:blipFill>
        <p:spPr>
          <a:xfrm>
            <a:off x="519717" y="4673160"/>
            <a:ext cx="148491" cy="148491"/>
          </a:xfrm>
          <a:prstGeom prst="rect">
            <a:avLst/>
          </a:prstGeom>
        </p:spPr>
      </p:pic>
      <p:pic>
        <p:nvPicPr>
          <p:cNvPr id="18" name="Image 16" descr="preencoded.png"/>
          <p:cNvPicPr>
            <a:picLocks noChangeAspect="1"/>
          </p:cNvPicPr>
          <p:nvPr/>
        </p:nvPicPr>
        <p:blipFill>
          <a:blip r:embed="rId16"/>
          <a:stretch>
            <a:fillRect/>
          </a:stretch>
        </p:blipFill>
        <p:spPr>
          <a:xfrm>
            <a:off x="519717" y="4895896"/>
            <a:ext cx="148491" cy="148491"/>
          </a:xfrm>
          <a:prstGeom prst="rect">
            <a:avLst/>
          </a:prstGeom>
        </p:spPr>
      </p:pic>
      <p:pic>
        <p:nvPicPr>
          <p:cNvPr id="19" name="Image 17" descr="preencoded.png"/>
          <p:cNvPicPr>
            <a:picLocks noChangeAspect="1"/>
          </p:cNvPicPr>
          <p:nvPr/>
        </p:nvPicPr>
        <p:blipFill>
          <a:blip r:embed="rId17"/>
          <a:stretch>
            <a:fillRect/>
          </a:stretch>
        </p:blipFill>
        <p:spPr>
          <a:xfrm>
            <a:off x="6050999" y="1601257"/>
            <a:ext cx="5457036" cy="742454"/>
          </a:xfrm>
          <a:prstGeom prst="rect">
            <a:avLst/>
          </a:prstGeom>
        </p:spPr>
      </p:pic>
      <p:pic>
        <p:nvPicPr>
          <p:cNvPr id="20" name="Image 18" descr="preencoded.png"/>
          <p:cNvPicPr>
            <a:picLocks noChangeAspect="1"/>
          </p:cNvPicPr>
          <p:nvPr/>
        </p:nvPicPr>
        <p:blipFill>
          <a:blip r:embed="rId18"/>
          <a:stretch>
            <a:fillRect/>
          </a:stretch>
        </p:blipFill>
        <p:spPr>
          <a:xfrm>
            <a:off x="6162367" y="1842554"/>
            <a:ext cx="185613" cy="259859"/>
          </a:xfrm>
          <a:prstGeom prst="rect">
            <a:avLst/>
          </a:prstGeom>
        </p:spPr>
      </p:pic>
      <p:pic>
        <p:nvPicPr>
          <p:cNvPr id="21" name="Image 19" descr="preencoded.png"/>
          <p:cNvPicPr>
            <a:picLocks noChangeAspect="1"/>
          </p:cNvPicPr>
          <p:nvPr/>
        </p:nvPicPr>
        <p:blipFill>
          <a:blip r:embed="rId19"/>
          <a:stretch>
            <a:fillRect/>
          </a:stretch>
        </p:blipFill>
        <p:spPr>
          <a:xfrm>
            <a:off x="6050999" y="2455079"/>
            <a:ext cx="5457036" cy="482595"/>
          </a:xfrm>
          <a:prstGeom prst="rect">
            <a:avLst/>
          </a:prstGeom>
        </p:spPr>
      </p:pic>
      <p:pic>
        <p:nvPicPr>
          <p:cNvPr id="22" name="Image 20" descr="preencoded.png"/>
          <p:cNvPicPr>
            <a:picLocks noChangeAspect="1"/>
          </p:cNvPicPr>
          <p:nvPr/>
        </p:nvPicPr>
        <p:blipFill>
          <a:blip r:embed="rId20"/>
          <a:stretch>
            <a:fillRect/>
          </a:stretch>
        </p:blipFill>
        <p:spPr>
          <a:xfrm>
            <a:off x="6162367" y="2566447"/>
            <a:ext cx="185613" cy="259859"/>
          </a:xfrm>
          <a:prstGeom prst="rect">
            <a:avLst/>
          </a:prstGeom>
        </p:spPr>
      </p:pic>
      <p:pic>
        <p:nvPicPr>
          <p:cNvPr id="23" name="Image 21" descr="preencoded.png"/>
          <p:cNvPicPr>
            <a:picLocks noChangeAspect="1"/>
          </p:cNvPicPr>
          <p:nvPr/>
        </p:nvPicPr>
        <p:blipFill>
          <a:blip r:embed="rId19"/>
          <a:stretch>
            <a:fillRect/>
          </a:stretch>
        </p:blipFill>
        <p:spPr>
          <a:xfrm>
            <a:off x="6050999" y="3049042"/>
            <a:ext cx="5457036" cy="482595"/>
          </a:xfrm>
          <a:prstGeom prst="rect">
            <a:avLst/>
          </a:prstGeom>
        </p:spPr>
      </p:pic>
      <p:pic>
        <p:nvPicPr>
          <p:cNvPr id="24" name="Image 22" descr="preencoded.png"/>
          <p:cNvPicPr>
            <a:picLocks noChangeAspect="1"/>
          </p:cNvPicPr>
          <p:nvPr/>
        </p:nvPicPr>
        <p:blipFill>
          <a:blip r:embed="rId19"/>
          <a:stretch>
            <a:fillRect/>
          </a:stretch>
        </p:blipFill>
        <p:spPr>
          <a:xfrm>
            <a:off x="6050999" y="3643005"/>
            <a:ext cx="5457036" cy="482595"/>
          </a:xfrm>
          <a:prstGeom prst="rect">
            <a:avLst/>
          </a:prstGeom>
        </p:spPr>
      </p:pic>
      <p:pic>
        <p:nvPicPr>
          <p:cNvPr id="25" name="Image 23" descr="preencoded.png"/>
          <p:cNvPicPr>
            <a:picLocks noChangeAspect="1"/>
          </p:cNvPicPr>
          <p:nvPr/>
        </p:nvPicPr>
        <p:blipFill>
          <a:blip r:embed="rId21"/>
          <a:stretch>
            <a:fillRect/>
          </a:stretch>
        </p:blipFill>
        <p:spPr>
          <a:xfrm>
            <a:off x="6162368" y="3754373"/>
            <a:ext cx="232017" cy="259859"/>
          </a:xfrm>
          <a:prstGeom prst="rect">
            <a:avLst/>
          </a:prstGeom>
        </p:spPr>
      </p:pic>
      <p:pic>
        <p:nvPicPr>
          <p:cNvPr id="26" name="Image 24" descr="preencoded.png"/>
          <p:cNvPicPr>
            <a:picLocks noChangeAspect="1"/>
          </p:cNvPicPr>
          <p:nvPr/>
        </p:nvPicPr>
        <p:blipFill>
          <a:blip r:embed="rId22"/>
          <a:stretch>
            <a:fillRect/>
          </a:stretch>
        </p:blipFill>
        <p:spPr>
          <a:xfrm>
            <a:off x="6050999" y="4348336"/>
            <a:ext cx="5457036" cy="1150804"/>
          </a:xfrm>
          <a:prstGeom prst="rect">
            <a:avLst/>
          </a:prstGeom>
        </p:spPr>
      </p:pic>
      <p:pic>
        <p:nvPicPr>
          <p:cNvPr id="27" name="Image 25" descr="preencoded.png"/>
          <p:cNvPicPr>
            <a:picLocks noChangeAspect="1"/>
          </p:cNvPicPr>
          <p:nvPr/>
        </p:nvPicPr>
        <p:blipFill>
          <a:blip r:embed="rId23"/>
          <a:stretch>
            <a:fillRect/>
          </a:stretch>
        </p:blipFill>
        <p:spPr>
          <a:xfrm>
            <a:off x="6199490" y="4533950"/>
            <a:ext cx="139210" cy="185613"/>
          </a:xfrm>
          <a:prstGeom prst="rect">
            <a:avLst/>
          </a:prstGeom>
        </p:spPr>
      </p:pic>
      <p:sp>
        <p:nvSpPr>
          <p:cNvPr id="29"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Best Practices &amp; Recommendations</a:t>
            </a:r>
            <a:endParaRPr lang="en-US" sz="2631" dirty="0"/>
          </a:p>
        </p:txBody>
      </p:sp>
      <p:sp>
        <p:nvSpPr>
          <p:cNvPr id="30" name="Text 1"/>
          <p:cNvSpPr/>
          <p:nvPr/>
        </p:nvSpPr>
        <p:spPr>
          <a:xfrm>
            <a:off x="723893" y="1155784"/>
            <a:ext cx="654844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When to Use Each Policy Type</a:t>
            </a:r>
            <a:endParaRPr lang="en-US" sz="1754" dirty="0"/>
          </a:p>
        </p:txBody>
      </p:sp>
      <p:sp>
        <p:nvSpPr>
          <p:cNvPr id="31" name="Text 2"/>
          <p:cNvSpPr/>
          <p:nvPr/>
        </p:nvSpPr>
        <p:spPr>
          <a:xfrm>
            <a:off x="909506" y="1768309"/>
            <a:ext cx="283536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AWS Managed Policies</a:t>
            </a:r>
            <a:endParaRPr lang="en-US" sz="1461" dirty="0"/>
          </a:p>
        </p:txBody>
      </p:sp>
      <p:sp>
        <p:nvSpPr>
          <p:cNvPr id="32" name="Text 3"/>
          <p:cNvSpPr/>
          <p:nvPr/>
        </p:nvSpPr>
        <p:spPr>
          <a:xfrm>
            <a:off x="742453" y="2120975"/>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Use for quick setup and common use cases</a:t>
            </a:r>
            <a:endParaRPr lang="en-US" sz="1169" dirty="0"/>
          </a:p>
        </p:txBody>
      </p:sp>
      <p:sp>
        <p:nvSpPr>
          <p:cNvPr id="33" name="Text 4"/>
          <p:cNvSpPr/>
          <p:nvPr/>
        </p:nvSpPr>
        <p:spPr>
          <a:xfrm>
            <a:off x="742453" y="2343711"/>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Good for initial configurations</a:t>
            </a:r>
            <a:endParaRPr lang="en-US" sz="1169" dirty="0"/>
          </a:p>
        </p:txBody>
      </p:sp>
      <p:sp>
        <p:nvSpPr>
          <p:cNvPr id="34" name="Text 5"/>
          <p:cNvSpPr/>
          <p:nvPr/>
        </p:nvSpPr>
        <p:spPr>
          <a:xfrm>
            <a:off x="909506" y="3030481"/>
            <a:ext cx="347398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Customer Managed Policies</a:t>
            </a:r>
            <a:endParaRPr lang="en-US" sz="1461" dirty="0"/>
          </a:p>
        </p:txBody>
      </p:sp>
      <p:sp>
        <p:nvSpPr>
          <p:cNvPr id="35" name="Text 6"/>
          <p:cNvSpPr/>
          <p:nvPr/>
        </p:nvSpPr>
        <p:spPr>
          <a:xfrm>
            <a:off x="742453" y="3383146"/>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Use for fine-grained control</a:t>
            </a:r>
            <a:endParaRPr lang="en-US" sz="1169" dirty="0"/>
          </a:p>
        </p:txBody>
      </p:sp>
      <p:sp>
        <p:nvSpPr>
          <p:cNvPr id="36" name="Text 7"/>
          <p:cNvSpPr/>
          <p:nvPr/>
        </p:nvSpPr>
        <p:spPr>
          <a:xfrm>
            <a:off x="742453" y="3605883"/>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Best for organizational standards</a:t>
            </a:r>
            <a:endParaRPr lang="en-US" sz="1169" dirty="0"/>
          </a:p>
        </p:txBody>
      </p:sp>
      <p:sp>
        <p:nvSpPr>
          <p:cNvPr id="37" name="Text 8"/>
          <p:cNvSpPr/>
          <p:nvPr/>
        </p:nvSpPr>
        <p:spPr>
          <a:xfrm>
            <a:off x="798138" y="4292652"/>
            <a:ext cx="174238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Inline Policies</a:t>
            </a:r>
            <a:endParaRPr lang="en-US" sz="1461" dirty="0"/>
          </a:p>
        </p:txBody>
      </p:sp>
      <p:sp>
        <p:nvSpPr>
          <p:cNvPr id="38" name="Text 9"/>
          <p:cNvSpPr/>
          <p:nvPr/>
        </p:nvSpPr>
        <p:spPr>
          <a:xfrm>
            <a:off x="742453" y="4645318"/>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Use for unique, identity-specific permissions</a:t>
            </a:r>
            <a:endParaRPr lang="en-US" sz="1169" dirty="0"/>
          </a:p>
        </p:txBody>
      </p:sp>
      <p:sp>
        <p:nvSpPr>
          <p:cNvPr id="39" name="Text 10"/>
          <p:cNvSpPr/>
          <p:nvPr/>
        </p:nvSpPr>
        <p:spPr>
          <a:xfrm>
            <a:off x="742453" y="4868054"/>
            <a:ext cx="61920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Use when strict one-to-one relationship is needed</a:t>
            </a:r>
            <a:endParaRPr lang="en-US" sz="1169" dirty="0"/>
          </a:p>
        </p:txBody>
      </p:sp>
      <p:sp>
        <p:nvSpPr>
          <p:cNvPr id="40" name="Text 11"/>
          <p:cNvSpPr/>
          <p:nvPr/>
        </p:nvSpPr>
        <p:spPr>
          <a:xfrm>
            <a:off x="6125245" y="1155784"/>
            <a:ext cx="654844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Implementation Strategies</a:t>
            </a:r>
            <a:endParaRPr lang="en-US" sz="1754" dirty="0"/>
          </a:p>
        </p:txBody>
      </p:sp>
      <p:sp>
        <p:nvSpPr>
          <p:cNvPr id="41" name="Text 12"/>
          <p:cNvSpPr/>
          <p:nvPr/>
        </p:nvSpPr>
        <p:spPr>
          <a:xfrm>
            <a:off x="6422226" y="1823993"/>
            <a:ext cx="4937318"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Prioritize Least Privilege</a:t>
            </a:r>
            <a:r>
              <a:rPr lang="en-US" sz="1315" dirty="0">
                <a:solidFill>
                  <a:srgbClr val="374151"/>
                </a:solidFill>
                <a:latin typeface="ui-sans-serif" pitchFamily="34" charset="0"/>
                <a:ea typeface="ui-sans-serif" pitchFamily="34" charset="-122"/>
                <a:cs typeface="ui-sans-serif" pitchFamily="34" charset="-120"/>
              </a:rPr>
              <a:t> - Grant minimum permissions needed</a:t>
            </a:r>
            <a:endParaRPr lang="en-US" sz="1315" dirty="0"/>
          </a:p>
        </p:txBody>
      </p:sp>
      <p:sp>
        <p:nvSpPr>
          <p:cNvPr id="42" name="Text 13"/>
          <p:cNvSpPr/>
          <p:nvPr/>
        </p:nvSpPr>
        <p:spPr>
          <a:xfrm>
            <a:off x="6459349" y="2529324"/>
            <a:ext cx="493273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Regularly Review</a:t>
            </a:r>
            <a:r>
              <a:rPr lang="en-US" sz="1315" dirty="0">
                <a:solidFill>
                  <a:srgbClr val="374151"/>
                </a:solidFill>
                <a:latin typeface="ui-sans-serif" pitchFamily="34" charset="0"/>
                <a:ea typeface="ui-sans-serif" pitchFamily="34" charset="-122"/>
                <a:cs typeface="ui-sans-serif" pitchFamily="34" charset="-120"/>
              </a:rPr>
              <a:t> IAM users, roles, and policies</a:t>
            </a:r>
            <a:endParaRPr lang="en-US" sz="1315" dirty="0"/>
          </a:p>
        </p:txBody>
      </p:sp>
      <p:sp>
        <p:nvSpPr>
          <p:cNvPr id="43" name="Text 14"/>
          <p:cNvSpPr/>
          <p:nvPr/>
        </p:nvSpPr>
        <p:spPr>
          <a:xfrm>
            <a:off x="6459349" y="3114007"/>
            <a:ext cx="547791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Leverage IAM Access Analyzer</a:t>
            </a:r>
            <a:r>
              <a:rPr lang="en-US" sz="1315" dirty="0">
                <a:solidFill>
                  <a:srgbClr val="374151"/>
                </a:solidFill>
                <a:latin typeface="ui-sans-serif" pitchFamily="34" charset="0"/>
                <a:ea typeface="ui-sans-serif" pitchFamily="34" charset="-122"/>
                <a:cs typeface="ui-sans-serif" pitchFamily="34" charset="-120"/>
              </a:rPr>
              <a:t> for policy validation</a:t>
            </a:r>
            <a:endParaRPr lang="en-US" sz="1315" dirty="0"/>
          </a:p>
        </p:txBody>
      </p:sp>
      <p:sp>
        <p:nvSpPr>
          <p:cNvPr id="44" name="Text 15"/>
          <p:cNvSpPr/>
          <p:nvPr/>
        </p:nvSpPr>
        <p:spPr>
          <a:xfrm>
            <a:off x="6505752" y="3754373"/>
            <a:ext cx="492995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Use Infrastructure as Code</a:t>
            </a:r>
            <a:r>
              <a:rPr lang="en-US" sz="1315" dirty="0">
                <a:solidFill>
                  <a:srgbClr val="374151"/>
                </a:solidFill>
                <a:latin typeface="ui-sans-serif" pitchFamily="34" charset="0"/>
                <a:ea typeface="ui-sans-serif" pitchFamily="34" charset="-122"/>
                <a:cs typeface="ui-sans-serif" pitchFamily="34" charset="-120"/>
              </a:rPr>
              <a:t> for version control</a:t>
            </a:r>
            <a:endParaRPr lang="en-US" sz="1315" dirty="0"/>
          </a:p>
        </p:txBody>
      </p:sp>
      <p:sp>
        <p:nvSpPr>
          <p:cNvPr id="45" name="Text 16"/>
          <p:cNvSpPr/>
          <p:nvPr/>
        </p:nvSpPr>
        <p:spPr>
          <a:xfrm>
            <a:off x="6412945" y="4496827"/>
            <a:ext cx="516005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Takeaway</a:t>
            </a:r>
            <a:endParaRPr lang="en-US" sz="1461" dirty="0"/>
          </a:p>
        </p:txBody>
      </p:sp>
      <p:sp>
        <p:nvSpPr>
          <p:cNvPr id="46" name="Text 17"/>
          <p:cNvSpPr/>
          <p:nvPr/>
        </p:nvSpPr>
        <p:spPr>
          <a:xfrm>
            <a:off x="6199490" y="4830931"/>
            <a:ext cx="5160055"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Balance security and flexibility by selecting the right policy type for your specific needs.</a:t>
            </a:r>
            <a:endParaRPr lang="en-US" sz="1315" dirty="0"/>
          </a:p>
        </p:txBody>
      </p:sp>
      <p:pic>
        <p:nvPicPr>
          <p:cNvPr id="28" name="Image 20" descr="preencoded.png">
            <a:extLst>
              <a:ext uri="{FF2B5EF4-FFF2-40B4-BE49-F238E27FC236}">
                <a16:creationId xmlns:a16="http://schemas.microsoft.com/office/drawing/2014/main" id="{0297E725-8B8F-8B5A-9EBD-403EC6753ECE}"/>
              </a:ext>
            </a:extLst>
          </p:cNvPr>
          <p:cNvPicPr>
            <a:picLocks noChangeAspect="1"/>
          </p:cNvPicPr>
          <p:nvPr/>
        </p:nvPicPr>
        <p:blipFill>
          <a:blip r:embed="rId20"/>
          <a:stretch>
            <a:fillRect/>
          </a:stretch>
        </p:blipFill>
        <p:spPr>
          <a:xfrm>
            <a:off x="6169791" y="3159628"/>
            <a:ext cx="185613" cy="25985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9C9FB-61BF-B102-3CD7-5976BDA74754}"/>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86B88FD8-64D4-78C9-4B02-2D2E9578593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4124929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67699"/>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867699"/>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972484"/>
            <a:ext cx="4640337" cy="1002313"/>
          </a:xfrm>
          <a:prstGeom prst="rect">
            <a:avLst/>
          </a:prstGeom>
        </p:spPr>
      </p:pic>
      <p:pic>
        <p:nvPicPr>
          <p:cNvPr id="7" name="Image 5" descr="preencoded.png"/>
          <p:cNvPicPr>
            <a:picLocks noChangeAspect="1"/>
          </p:cNvPicPr>
          <p:nvPr/>
        </p:nvPicPr>
        <p:blipFill>
          <a:blip r:embed="rId7"/>
          <a:stretch>
            <a:fillRect/>
          </a:stretch>
        </p:blipFill>
        <p:spPr>
          <a:xfrm>
            <a:off x="519717" y="2120975"/>
            <a:ext cx="371227" cy="371227"/>
          </a:xfrm>
          <a:prstGeom prst="rect">
            <a:avLst/>
          </a:prstGeom>
        </p:spPr>
      </p:pic>
      <p:pic>
        <p:nvPicPr>
          <p:cNvPr id="8" name="Image 6" descr="preencoded.png"/>
          <p:cNvPicPr>
            <a:picLocks noChangeAspect="1"/>
          </p:cNvPicPr>
          <p:nvPr/>
        </p:nvPicPr>
        <p:blipFill>
          <a:blip r:embed="rId8"/>
          <a:stretch>
            <a:fillRect/>
          </a:stretch>
        </p:blipFill>
        <p:spPr>
          <a:xfrm>
            <a:off x="589323" y="2176659"/>
            <a:ext cx="232017" cy="259859"/>
          </a:xfrm>
          <a:prstGeom prst="rect">
            <a:avLst/>
          </a:prstGeom>
        </p:spPr>
      </p:pic>
      <p:pic>
        <p:nvPicPr>
          <p:cNvPr id="9" name="Image 7" descr="preencoded.png"/>
          <p:cNvPicPr>
            <a:picLocks noChangeAspect="1"/>
          </p:cNvPicPr>
          <p:nvPr/>
        </p:nvPicPr>
        <p:blipFill>
          <a:blip r:embed="rId6"/>
          <a:stretch>
            <a:fillRect/>
          </a:stretch>
        </p:blipFill>
        <p:spPr>
          <a:xfrm>
            <a:off x="6867698" y="1972484"/>
            <a:ext cx="4640337" cy="1002313"/>
          </a:xfrm>
          <a:prstGeom prst="rect">
            <a:avLst/>
          </a:prstGeom>
        </p:spPr>
      </p:pic>
      <p:pic>
        <p:nvPicPr>
          <p:cNvPr id="10" name="Image 8" descr="preencoded.png"/>
          <p:cNvPicPr>
            <a:picLocks noChangeAspect="1"/>
          </p:cNvPicPr>
          <p:nvPr/>
        </p:nvPicPr>
        <p:blipFill>
          <a:blip r:embed="rId9"/>
          <a:stretch>
            <a:fillRect/>
          </a:stretch>
        </p:blipFill>
        <p:spPr>
          <a:xfrm>
            <a:off x="7016189" y="2120975"/>
            <a:ext cx="371227" cy="371227"/>
          </a:xfrm>
          <a:prstGeom prst="rect">
            <a:avLst/>
          </a:prstGeom>
        </p:spPr>
      </p:pic>
      <p:pic>
        <p:nvPicPr>
          <p:cNvPr id="11" name="Image 9" descr="preencoded.png"/>
          <p:cNvPicPr>
            <a:picLocks noChangeAspect="1"/>
          </p:cNvPicPr>
          <p:nvPr/>
        </p:nvPicPr>
        <p:blipFill>
          <a:blip r:embed="rId10"/>
          <a:stretch>
            <a:fillRect/>
          </a:stretch>
        </p:blipFill>
        <p:spPr>
          <a:xfrm>
            <a:off x="7085795" y="2176659"/>
            <a:ext cx="232017" cy="259859"/>
          </a:xfrm>
          <a:prstGeom prst="rect">
            <a:avLst/>
          </a:prstGeom>
        </p:spPr>
      </p:pic>
      <p:pic>
        <p:nvPicPr>
          <p:cNvPr id="12" name="Image 10" descr="preencoded.png"/>
          <p:cNvPicPr>
            <a:picLocks noChangeAspect="1"/>
          </p:cNvPicPr>
          <p:nvPr/>
        </p:nvPicPr>
        <p:blipFill>
          <a:blip r:embed="rId11"/>
          <a:stretch>
            <a:fillRect/>
          </a:stretch>
        </p:blipFill>
        <p:spPr>
          <a:xfrm>
            <a:off x="371227" y="3197533"/>
            <a:ext cx="5457036" cy="1336417"/>
          </a:xfrm>
          <a:prstGeom prst="rect">
            <a:avLst/>
          </a:prstGeom>
        </p:spPr>
      </p:pic>
      <p:pic>
        <p:nvPicPr>
          <p:cNvPr id="13" name="Image 11" descr="preencoded.png"/>
          <p:cNvPicPr>
            <a:picLocks noChangeAspect="1"/>
          </p:cNvPicPr>
          <p:nvPr/>
        </p:nvPicPr>
        <p:blipFill>
          <a:blip r:embed="rId12"/>
          <a:stretch>
            <a:fillRect/>
          </a:stretch>
        </p:blipFill>
        <p:spPr>
          <a:xfrm>
            <a:off x="519717" y="3346024"/>
            <a:ext cx="371227" cy="371227"/>
          </a:xfrm>
          <a:prstGeom prst="rect">
            <a:avLst/>
          </a:prstGeom>
        </p:spPr>
      </p:pic>
      <p:pic>
        <p:nvPicPr>
          <p:cNvPr id="14" name="Image 12" descr="preencoded.png"/>
          <p:cNvPicPr>
            <a:picLocks noChangeAspect="1"/>
          </p:cNvPicPr>
          <p:nvPr/>
        </p:nvPicPr>
        <p:blipFill>
          <a:blip r:embed="rId11"/>
          <a:stretch>
            <a:fillRect/>
          </a:stretch>
        </p:blipFill>
        <p:spPr>
          <a:xfrm>
            <a:off x="6050999" y="3197533"/>
            <a:ext cx="5457036" cy="1336417"/>
          </a:xfrm>
          <a:prstGeom prst="rect">
            <a:avLst/>
          </a:prstGeom>
        </p:spPr>
      </p:pic>
      <p:pic>
        <p:nvPicPr>
          <p:cNvPr id="15" name="Image 13" descr="preencoded.png"/>
          <p:cNvPicPr>
            <a:picLocks noChangeAspect="1"/>
          </p:cNvPicPr>
          <p:nvPr/>
        </p:nvPicPr>
        <p:blipFill>
          <a:blip r:embed="rId13"/>
          <a:stretch>
            <a:fillRect/>
          </a:stretch>
        </p:blipFill>
        <p:spPr>
          <a:xfrm>
            <a:off x="6199490" y="3346024"/>
            <a:ext cx="371227" cy="371227"/>
          </a:xfrm>
          <a:prstGeom prst="rect">
            <a:avLst/>
          </a:prstGeom>
        </p:spPr>
      </p:pic>
      <p:pic>
        <p:nvPicPr>
          <p:cNvPr id="16" name="Image 14" descr="preencoded.png"/>
          <p:cNvPicPr>
            <a:picLocks noChangeAspect="1"/>
          </p:cNvPicPr>
          <p:nvPr/>
        </p:nvPicPr>
        <p:blipFill>
          <a:blip r:embed="rId14"/>
          <a:stretch>
            <a:fillRect/>
          </a:stretch>
        </p:blipFill>
        <p:spPr>
          <a:xfrm>
            <a:off x="371227" y="4756686"/>
            <a:ext cx="5457036" cy="1076558"/>
          </a:xfrm>
          <a:prstGeom prst="rect">
            <a:avLst/>
          </a:prstGeom>
        </p:spPr>
      </p:pic>
      <p:pic>
        <p:nvPicPr>
          <p:cNvPr id="17" name="Image 15" descr="preencoded.png"/>
          <p:cNvPicPr>
            <a:picLocks noChangeAspect="1"/>
          </p:cNvPicPr>
          <p:nvPr/>
        </p:nvPicPr>
        <p:blipFill>
          <a:blip r:embed="rId12"/>
          <a:stretch>
            <a:fillRect/>
          </a:stretch>
        </p:blipFill>
        <p:spPr>
          <a:xfrm>
            <a:off x="519717" y="4905177"/>
            <a:ext cx="371227" cy="371227"/>
          </a:xfrm>
          <a:prstGeom prst="rect">
            <a:avLst/>
          </a:prstGeom>
        </p:spPr>
      </p:pic>
      <p:pic>
        <p:nvPicPr>
          <p:cNvPr id="18" name="Image 16" descr="preencoded.png"/>
          <p:cNvPicPr>
            <a:picLocks noChangeAspect="1"/>
          </p:cNvPicPr>
          <p:nvPr/>
        </p:nvPicPr>
        <p:blipFill>
          <a:blip r:embed="rId14"/>
          <a:stretch>
            <a:fillRect/>
          </a:stretch>
        </p:blipFill>
        <p:spPr>
          <a:xfrm>
            <a:off x="6050999" y="4756686"/>
            <a:ext cx="5457036" cy="1076558"/>
          </a:xfrm>
          <a:prstGeom prst="rect">
            <a:avLst/>
          </a:prstGeom>
        </p:spPr>
      </p:pic>
      <p:pic>
        <p:nvPicPr>
          <p:cNvPr id="19" name="Image 17" descr="preencoded.png"/>
          <p:cNvPicPr>
            <a:picLocks noChangeAspect="1"/>
          </p:cNvPicPr>
          <p:nvPr/>
        </p:nvPicPr>
        <p:blipFill>
          <a:blip r:embed="rId13"/>
          <a:stretch>
            <a:fillRect/>
          </a:stretch>
        </p:blipFill>
        <p:spPr>
          <a:xfrm>
            <a:off x="6199490" y="4905177"/>
            <a:ext cx="371227" cy="371227"/>
          </a:xfrm>
          <a:prstGeom prst="rect">
            <a:avLst/>
          </a:prstGeom>
        </p:spPr>
      </p:pic>
      <p:pic>
        <p:nvPicPr>
          <p:cNvPr id="21" name="Image 19" descr="preencoded.png"/>
          <p:cNvPicPr>
            <a:picLocks noChangeAspect="1"/>
          </p:cNvPicPr>
          <p:nvPr/>
        </p:nvPicPr>
        <p:blipFill>
          <a:blip r:embed="rId15"/>
          <a:stretch>
            <a:fillRect/>
          </a:stretch>
        </p:blipFill>
        <p:spPr>
          <a:xfrm>
            <a:off x="7820563" y="6547856"/>
            <a:ext cx="3761718" cy="55684"/>
          </a:xfrm>
          <a:prstGeom prst="rect">
            <a:avLst/>
          </a:prstGeom>
        </p:spPr>
      </p:pic>
      <p:pic>
        <p:nvPicPr>
          <p:cNvPr id="22" name="Image 20" descr="preencoded.png"/>
          <p:cNvPicPr>
            <a:picLocks noChangeAspect="1"/>
          </p:cNvPicPr>
          <p:nvPr/>
        </p:nvPicPr>
        <p:blipFill>
          <a:blip r:embed="rId16"/>
          <a:stretch>
            <a:fillRect/>
          </a:stretch>
        </p:blipFill>
        <p:spPr>
          <a:xfrm>
            <a:off x="7820563" y="6547856"/>
            <a:ext cx="2821180" cy="55684"/>
          </a:xfrm>
          <a:prstGeom prst="rect">
            <a:avLst/>
          </a:prstGeom>
        </p:spPr>
      </p:pic>
      <p:sp>
        <p:nvSpPr>
          <p:cNvPr id="23" name="Text 0"/>
          <p:cNvSpPr/>
          <p:nvPr/>
        </p:nvSpPr>
        <p:spPr>
          <a:xfrm>
            <a:off x="296982" y="227717"/>
            <a:ext cx="22703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5" name="Text 2"/>
          <p:cNvSpPr/>
          <p:nvPr/>
        </p:nvSpPr>
        <p:spPr>
          <a:xfrm>
            <a:off x="371227" y="1081539"/>
            <a:ext cx="11136809" cy="668209"/>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statement accurately distinguishes between AWS Managed Policies and Customer Managed Policies?</a:t>
            </a:r>
            <a:endParaRPr lang="en-US" sz="2192" dirty="0"/>
          </a:p>
        </p:txBody>
      </p:sp>
      <p:sp>
        <p:nvSpPr>
          <p:cNvPr id="26" name="Text 3"/>
          <p:cNvSpPr/>
          <p:nvPr/>
        </p:nvSpPr>
        <p:spPr>
          <a:xfrm>
            <a:off x="1002312" y="2158097"/>
            <a:ext cx="299214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AWS Managed Policies</a:t>
            </a:r>
            <a:endParaRPr lang="en-US" sz="1754" dirty="0"/>
          </a:p>
        </p:txBody>
      </p:sp>
      <p:sp>
        <p:nvSpPr>
          <p:cNvPr id="27" name="Text 4"/>
          <p:cNvSpPr/>
          <p:nvPr/>
        </p:nvSpPr>
        <p:spPr>
          <a:xfrm>
            <a:off x="519718" y="2603570"/>
            <a:ext cx="521202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Pre-built policies created and maintained by AWS</a:t>
            </a:r>
            <a:endParaRPr lang="en-US" sz="1169" dirty="0"/>
          </a:p>
        </p:txBody>
      </p:sp>
      <p:sp>
        <p:nvSpPr>
          <p:cNvPr id="28" name="Text 5"/>
          <p:cNvSpPr/>
          <p:nvPr/>
        </p:nvSpPr>
        <p:spPr>
          <a:xfrm>
            <a:off x="7498785" y="2158097"/>
            <a:ext cx="368819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Customer Managed Policies</a:t>
            </a:r>
            <a:endParaRPr lang="en-US" sz="1754" dirty="0"/>
          </a:p>
        </p:txBody>
      </p:sp>
      <p:sp>
        <p:nvSpPr>
          <p:cNvPr id="29" name="Text 6"/>
          <p:cNvSpPr/>
          <p:nvPr/>
        </p:nvSpPr>
        <p:spPr>
          <a:xfrm>
            <a:off x="7016189" y="2603570"/>
            <a:ext cx="521202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Custom policies created and managed by users</a:t>
            </a:r>
            <a:endParaRPr lang="en-US" sz="1169" dirty="0"/>
          </a:p>
        </p:txBody>
      </p:sp>
      <p:sp>
        <p:nvSpPr>
          <p:cNvPr id="30" name="Text 7"/>
          <p:cNvSpPr/>
          <p:nvPr/>
        </p:nvSpPr>
        <p:spPr>
          <a:xfrm>
            <a:off x="647762" y="3346024"/>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1" name="Text 8"/>
          <p:cNvSpPr/>
          <p:nvPr/>
        </p:nvSpPr>
        <p:spPr>
          <a:xfrm>
            <a:off x="1039435" y="3346023"/>
            <a:ext cx="4640337"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Managed Policies are created and updated by users, while Customer Managed Policies are maintained by AWS.</a:t>
            </a:r>
            <a:endParaRPr lang="en-US" sz="1461" dirty="0"/>
          </a:p>
        </p:txBody>
      </p:sp>
      <p:sp>
        <p:nvSpPr>
          <p:cNvPr id="32" name="Text 9"/>
          <p:cNvSpPr/>
          <p:nvPr/>
        </p:nvSpPr>
        <p:spPr>
          <a:xfrm>
            <a:off x="6328404" y="3346024"/>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3" name="Text 10"/>
          <p:cNvSpPr/>
          <p:nvPr/>
        </p:nvSpPr>
        <p:spPr>
          <a:xfrm>
            <a:off x="6719208" y="3346024"/>
            <a:ext cx="4640337" cy="1039435"/>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Managed Policies are pre-built and maintained by AWS, while Customer Managed Policies are custom policies created and managed by users.</a:t>
            </a:r>
            <a:endParaRPr lang="en-US" sz="1461" dirty="0"/>
          </a:p>
        </p:txBody>
      </p:sp>
      <p:sp>
        <p:nvSpPr>
          <p:cNvPr id="34" name="Text 11"/>
          <p:cNvSpPr/>
          <p:nvPr/>
        </p:nvSpPr>
        <p:spPr>
          <a:xfrm>
            <a:off x="650807" y="4905177"/>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5" name="Text 12"/>
          <p:cNvSpPr/>
          <p:nvPr/>
        </p:nvSpPr>
        <p:spPr>
          <a:xfrm>
            <a:off x="1039435" y="4905177"/>
            <a:ext cx="4640337"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Managed Policies can only be attached to roles, while Customer Managed Policies can only be attached to users.</a:t>
            </a:r>
            <a:endParaRPr lang="en-US" sz="1461" dirty="0"/>
          </a:p>
        </p:txBody>
      </p:sp>
      <p:sp>
        <p:nvSpPr>
          <p:cNvPr id="36" name="Text 13"/>
          <p:cNvSpPr/>
          <p:nvPr/>
        </p:nvSpPr>
        <p:spPr>
          <a:xfrm>
            <a:off x="6323474" y="4905177"/>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7" name="Text 14"/>
          <p:cNvSpPr/>
          <p:nvPr/>
        </p:nvSpPr>
        <p:spPr>
          <a:xfrm>
            <a:off x="6719208" y="4905177"/>
            <a:ext cx="4640337"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Managed Policies provide temporary credentials, while Customer Managed Policies provide permanent credentials.</a:t>
            </a:r>
            <a:endParaRPr lang="en-US" sz="146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81154"/>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081154"/>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081539"/>
            <a:ext cx="11136809" cy="890945"/>
          </a:xfrm>
          <a:prstGeom prst="rect">
            <a:avLst/>
          </a:prstGeom>
        </p:spPr>
      </p:pic>
      <p:pic>
        <p:nvPicPr>
          <p:cNvPr id="7" name="Image 5" descr="preencoded.png"/>
          <p:cNvPicPr>
            <a:picLocks noChangeAspect="1"/>
          </p:cNvPicPr>
          <p:nvPr/>
        </p:nvPicPr>
        <p:blipFill>
          <a:blip r:embed="rId7"/>
          <a:stretch>
            <a:fillRect/>
          </a:stretch>
        </p:blipFill>
        <p:spPr>
          <a:xfrm>
            <a:off x="519718" y="1304276"/>
            <a:ext cx="445472" cy="445472"/>
          </a:xfrm>
          <a:prstGeom prst="rect">
            <a:avLst/>
          </a:prstGeom>
        </p:spPr>
      </p:pic>
      <p:pic>
        <p:nvPicPr>
          <p:cNvPr id="8" name="Image 6" descr="preencoded.png"/>
          <p:cNvPicPr>
            <a:picLocks noChangeAspect="1"/>
          </p:cNvPicPr>
          <p:nvPr/>
        </p:nvPicPr>
        <p:blipFill>
          <a:blip r:embed="rId8"/>
          <a:stretch>
            <a:fillRect/>
          </a:stretch>
        </p:blipFill>
        <p:spPr>
          <a:xfrm>
            <a:off x="371226" y="3953907"/>
            <a:ext cx="5419914" cy="2041748"/>
          </a:xfrm>
          <a:prstGeom prst="rect">
            <a:avLst/>
          </a:prstGeom>
        </p:spPr>
      </p:pic>
      <p:pic>
        <p:nvPicPr>
          <p:cNvPr id="9" name="Image 7" descr="preencoded.png"/>
          <p:cNvPicPr>
            <a:picLocks noChangeAspect="1"/>
          </p:cNvPicPr>
          <p:nvPr/>
        </p:nvPicPr>
        <p:blipFill>
          <a:blip r:embed="rId9"/>
          <a:stretch>
            <a:fillRect/>
          </a:stretch>
        </p:blipFill>
        <p:spPr>
          <a:xfrm>
            <a:off x="593963" y="4176645"/>
            <a:ext cx="445472" cy="445472"/>
          </a:xfrm>
          <a:prstGeom prst="rect">
            <a:avLst/>
          </a:prstGeom>
        </p:spPr>
      </p:pic>
      <p:pic>
        <p:nvPicPr>
          <p:cNvPr id="10" name="Image 8" descr="preencoded.png"/>
          <p:cNvPicPr>
            <a:picLocks noChangeAspect="1"/>
          </p:cNvPicPr>
          <p:nvPr/>
        </p:nvPicPr>
        <p:blipFill>
          <a:blip r:embed="rId10"/>
          <a:stretch>
            <a:fillRect/>
          </a:stretch>
        </p:blipFill>
        <p:spPr>
          <a:xfrm>
            <a:off x="677489" y="4250890"/>
            <a:ext cx="278420" cy="296982"/>
          </a:xfrm>
          <a:prstGeom prst="rect">
            <a:avLst/>
          </a:prstGeom>
        </p:spPr>
      </p:pic>
      <p:pic>
        <p:nvPicPr>
          <p:cNvPr id="11" name="Image 9" descr="preencoded.png"/>
          <p:cNvPicPr>
            <a:picLocks noChangeAspect="1"/>
          </p:cNvPicPr>
          <p:nvPr/>
        </p:nvPicPr>
        <p:blipFill>
          <a:blip r:embed="rId11"/>
          <a:stretch>
            <a:fillRect/>
          </a:stretch>
        </p:blipFill>
        <p:spPr>
          <a:xfrm>
            <a:off x="593963" y="4807730"/>
            <a:ext cx="167052" cy="167052"/>
          </a:xfrm>
          <a:prstGeom prst="rect">
            <a:avLst/>
          </a:prstGeom>
        </p:spPr>
      </p:pic>
      <p:pic>
        <p:nvPicPr>
          <p:cNvPr id="12" name="Image 10" descr="preencoded.png"/>
          <p:cNvPicPr>
            <a:picLocks noChangeAspect="1"/>
          </p:cNvPicPr>
          <p:nvPr/>
        </p:nvPicPr>
        <p:blipFill>
          <a:blip r:embed="rId11"/>
          <a:stretch>
            <a:fillRect/>
          </a:stretch>
        </p:blipFill>
        <p:spPr>
          <a:xfrm>
            <a:off x="593963" y="5178957"/>
            <a:ext cx="167052" cy="167052"/>
          </a:xfrm>
          <a:prstGeom prst="rect">
            <a:avLst/>
          </a:prstGeom>
        </p:spPr>
      </p:pic>
      <p:pic>
        <p:nvPicPr>
          <p:cNvPr id="13" name="Image 11" descr="preencoded.png"/>
          <p:cNvPicPr>
            <a:picLocks noChangeAspect="1"/>
          </p:cNvPicPr>
          <p:nvPr/>
        </p:nvPicPr>
        <p:blipFill>
          <a:blip r:embed="rId11"/>
          <a:stretch>
            <a:fillRect/>
          </a:stretch>
        </p:blipFill>
        <p:spPr>
          <a:xfrm>
            <a:off x="593963" y="5550184"/>
            <a:ext cx="167052" cy="167052"/>
          </a:xfrm>
          <a:prstGeom prst="rect">
            <a:avLst/>
          </a:prstGeom>
        </p:spPr>
      </p:pic>
      <p:pic>
        <p:nvPicPr>
          <p:cNvPr id="14" name="Image 12" descr="preencoded.png"/>
          <p:cNvPicPr>
            <a:picLocks noChangeAspect="1"/>
          </p:cNvPicPr>
          <p:nvPr/>
        </p:nvPicPr>
        <p:blipFill>
          <a:blip r:embed="rId12"/>
          <a:stretch>
            <a:fillRect/>
          </a:stretch>
        </p:blipFill>
        <p:spPr>
          <a:xfrm>
            <a:off x="6088122" y="3953907"/>
            <a:ext cx="5419914" cy="2041748"/>
          </a:xfrm>
          <a:prstGeom prst="rect">
            <a:avLst/>
          </a:prstGeom>
        </p:spPr>
      </p:pic>
      <p:pic>
        <p:nvPicPr>
          <p:cNvPr id="15" name="Image 13" descr="preencoded.png"/>
          <p:cNvPicPr>
            <a:picLocks noChangeAspect="1"/>
          </p:cNvPicPr>
          <p:nvPr/>
        </p:nvPicPr>
        <p:blipFill>
          <a:blip r:embed="rId13"/>
          <a:stretch>
            <a:fillRect/>
          </a:stretch>
        </p:blipFill>
        <p:spPr>
          <a:xfrm>
            <a:off x="6310858" y="4176645"/>
            <a:ext cx="445472" cy="445472"/>
          </a:xfrm>
          <a:prstGeom prst="rect">
            <a:avLst/>
          </a:prstGeom>
        </p:spPr>
      </p:pic>
      <p:pic>
        <p:nvPicPr>
          <p:cNvPr id="16" name="Image 14" descr="preencoded.png"/>
          <p:cNvPicPr>
            <a:picLocks noChangeAspect="1"/>
          </p:cNvPicPr>
          <p:nvPr/>
        </p:nvPicPr>
        <p:blipFill>
          <a:blip r:embed="rId14"/>
          <a:stretch>
            <a:fillRect/>
          </a:stretch>
        </p:blipFill>
        <p:spPr>
          <a:xfrm>
            <a:off x="6394384" y="4250890"/>
            <a:ext cx="278420" cy="296982"/>
          </a:xfrm>
          <a:prstGeom prst="rect">
            <a:avLst/>
          </a:prstGeom>
        </p:spPr>
      </p:pic>
      <p:pic>
        <p:nvPicPr>
          <p:cNvPr id="17" name="Image 15" descr="preencoded.png"/>
          <p:cNvPicPr>
            <a:picLocks noChangeAspect="1"/>
          </p:cNvPicPr>
          <p:nvPr/>
        </p:nvPicPr>
        <p:blipFill>
          <a:blip r:embed="rId11"/>
          <a:stretch>
            <a:fillRect/>
          </a:stretch>
        </p:blipFill>
        <p:spPr>
          <a:xfrm>
            <a:off x="6310858" y="4807730"/>
            <a:ext cx="167052" cy="167052"/>
          </a:xfrm>
          <a:prstGeom prst="rect">
            <a:avLst/>
          </a:prstGeom>
        </p:spPr>
      </p:pic>
      <p:pic>
        <p:nvPicPr>
          <p:cNvPr id="18" name="Image 16" descr="preencoded.png"/>
          <p:cNvPicPr>
            <a:picLocks noChangeAspect="1"/>
          </p:cNvPicPr>
          <p:nvPr/>
        </p:nvPicPr>
        <p:blipFill>
          <a:blip r:embed="rId11"/>
          <a:stretch>
            <a:fillRect/>
          </a:stretch>
        </p:blipFill>
        <p:spPr>
          <a:xfrm>
            <a:off x="6310858" y="5178957"/>
            <a:ext cx="167052" cy="167052"/>
          </a:xfrm>
          <a:prstGeom prst="rect">
            <a:avLst/>
          </a:prstGeom>
        </p:spPr>
      </p:pic>
      <p:pic>
        <p:nvPicPr>
          <p:cNvPr id="19" name="Image 17" descr="preencoded.png"/>
          <p:cNvPicPr>
            <a:picLocks noChangeAspect="1"/>
          </p:cNvPicPr>
          <p:nvPr/>
        </p:nvPicPr>
        <p:blipFill>
          <a:blip r:embed="rId11"/>
          <a:stretch>
            <a:fillRect/>
          </a:stretch>
        </p:blipFill>
        <p:spPr>
          <a:xfrm>
            <a:off x="6310858" y="5550184"/>
            <a:ext cx="167052" cy="167052"/>
          </a:xfrm>
          <a:prstGeom prst="rect">
            <a:avLst/>
          </a:prstGeom>
        </p:spPr>
      </p:pic>
      <p:pic>
        <p:nvPicPr>
          <p:cNvPr id="21" name="Image 19" descr="preencoded.png"/>
          <p:cNvPicPr>
            <a:picLocks noChangeAspect="1"/>
          </p:cNvPicPr>
          <p:nvPr/>
        </p:nvPicPr>
        <p:blipFill>
          <a:blip r:embed="rId15"/>
          <a:stretch>
            <a:fillRect/>
          </a:stretch>
        </p:blipFill>
        <p:spPr>
          <a:xfrm>
            <a:off x="7820563" y="6761312"/>
            <a:ext cx="3761718" cy="55684"/>
          </a:xfrm>
          <a:prstGeom prst="rect">
            <a:avLst/>
          </a:prstGeom>
        </p:spPr>
      </p:pic>
      <p:pic>
        <p:nvPicPr>
          <p:cNvPr id="22" name="Image 20" descr="preencoded.png"/>
          <p:cNvPicPr>
            <a:picLocks noChangeAspect="1"/>
          </p:cNvPicPr>
          <p:nvPr/>
        </p:nvPicPr>
        <p:blipFill>
          <a:blip r:embed="rId16"/>
          <a:stretch>
            <a:fillRect/>
          </a:stretch>
        </p:blipFill>
        <p:spPr>
          <a:xfrm>
            <a:off x="7820563" y="6761312"/>
            <a:ext cx="2821180" cy="55684"/>
          </a:xfrm>
          <a:prstGeom prst="rect">
            <a:avLst/>
          </a:prstGeom>
        </p:spPr>
      </p:pic>
      <p:sp>
        <p:nvSpPr>
          <p:cNvPr id="23" name="Text 0"/>
          <p:cNvSpPr/>
          <p:nvPr/>
        </p:nvSpPr>
        <p:spPr>
          <a:xfrm>
            <a:off x="296981" y="227717"/>
            <a:ext cx="19766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a:t>
            </a:r>
            <a:endParaRPr lang="en-US" sz="2192" dirty="0"/>
          </a:p>
        </p:txBody>
      </p:sp>
      <p:sp>
        <p:nvSpPr>
          <p:cNvPr id="25" name="Text 2"/>
          <p:cNvSpPr/>
          <p:nvPr/>
        </p:nvSpPr>
        <p:spPr>
          <a:xfrm>
            <a:off x="677489" y="1391633"/>
            <a:ext cx="445472"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6" name="Text 3"/>
          <p:cNvSpPr/>
          <p:nvPr/>
        </p:nvSpPr>
        <p:spPr>
          <a:xfrm>
            <a:off x="1113681" y="1230030"/>
            <a:ext cx="10245864" cy="593963"/>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AWS Managed Policies are pre-built and maintained by AWS, while Customer Managed Policies are custom policies created and managed by users.</a:t>
            </a:r>
            <a:endParaRPr lang="en-US" sz="1754" dirty="0"/>
          </a:p>
        </p:txBody>
      </p:sp>
      <p:sp>
        <p:nvSpPr>
          <p:cNvPr id="27" name="Text 4"/>
          <p:cNvSpPr/>
          <p:nvPr/>
        </p:nvSpPr>
        <p:spPr>
          <a:xfrm>
            <a:off x="371227" y="2195220"/>
            <a:ext cx="11136809"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8" name="Text 5"/>
          <p:cNvSpPr/>
          <p:nvPr/>
        </p:nvSpPr>
        <p:spPr>
          <a:xfrm>
            <a:off x="371227" y="2603570"/>
            <a:ext cx="11136809" cy="904866"/>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AWS Managed Policies are predefined policies created and updated by AWS to provide common permissions for various services and use cases. Customer Managed Policies, on the other hand, are custom policies that users create, manage, and update themselves to meet their specific security requirements.</a:t>
            </a:r>
            <a:endParaRPr lang="en-US" sz="1461" dirty="0"/>
          </a:p>
        </p:txBody>
      </p:sp>
      <p:sp>
        <p:nvSpPr>
          <p:cNvPr id="29" name="Text 6"/>
          <p:cNvSpPr/>
          <p:nvPr/>
        </p:nvSpPr>
        <p:spPr>
          <a:xfrm>
            <a:off x="1187926" y="4250890"/>
            <a:ext cx="299214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AWS Managed Policies</a:t>
            </a:r>
            <a:endParaRPr lang="en-US" sz="1754" dirty="0"/>
          </a:p>
        </p:txBody>
      </p:sp>
      <p:sp>
        <p:nvSpPr>
          <p:cNvPr id="30" name="Text 7"/>
          <p:cNvSpPr/>
          <p:nvPr/>
        </p:nvSpPr>
        <p:spPr>
          <a:xfrm>
            <a:off x="872383" y="4770607"/>
            <a:ext cx="330049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Pre-built and maintained by AWS</a:t>
            </a:r>
            <a:endParaRPr lang="en-US" sz="1315" dirty="0"/>
          </a:p>
        </p:txBody>
      </p:sp>
      <p:sp>
        <p:nvSpPr>
          <p:cNvPr id="31" name="Text 8"/>
          <p:cNvSpPr/>
          <p:nvPr/>
        </p:nvSpPr>
        <p:spPr>
          <a:xfrm>
            <a:off x="872383" y="5141834"/>
            <a:ext cx="398471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Updated regularly with service changes</a:t>
            </a:r>
            <a:endParaRPr lang="en-US" sz="1315" dirty="0"/>
          </a:p>
        </p:txBody>
      </p:sp>
      <p:sp>
        <p:nvSpPr>
          <p:cNvPr id="32" name="Text 9"/>
          <p:cNvSpPr/>
          <p:nvPr/>
        </p:nvSpPr>
        <p:spPr>
          <a:xfrm>
            <a:off x="872384" y="5513061"/>
            <a:ext cx="416829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Provide common permissions for services</a:t>
            </a:r>
            <a:endParaRPr lang="en-US" sz="1315" dirty="0"/>
          </a:p>
        </p:txBody>
      </p:sp>
      <p:sp>
        <p:nvSpPr>
          <p:cNvPr id="33" name="Text 10"/>
          <p:cNvSpPr/>
          <p:nvPr/>
        </p:nvSpPr>
        <p:spPr>
          <a:xfrm>
            <a:off x="6904822" y="4250890"/>
            <a:ext cx="368819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Customer Managed Policies</a:t>
            </a:r>
            <a:endParaRPr lang="en-US" sz="1754" dirty="0"/>
          </a:p>
        </p:txBody>
      </p:sp>
      <p:sp>
        <p:nvSpPr>
          <p:cNvPr id="34" name="Text 11"/>
          <p:cNvSpPr/>
          <p:nvPr/>
        </p:nvSpPr>
        <p:spPr>
          <a:xfrm>
            <a:off x="6589278" y="4770607"/>
            <a:ext cx="332903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Custom policies created by users</a:t>
            </a:r>
            <a:endParaRPr lang="en-US" sz="1315" dirty="0"/>
          </a:p>
        </p:txBody>
      </p:sp>
      <p:sp>
        <p:nvSpPr>
          <p:cNvPr id="35" name="Text 12"/>
          <p:cNvSpPr/>
          <p:nvPr/>
        </p:nvSpPr>
        <p:spPr>
          <a:xfrm>
            <a:off x="6589278" y="5141834"/>
            <a:ext cx="368349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Managed and updated by customers</a:t>
            </a:r>
            <a:endParaRPr lang="en-US" sz="1315" dirty="0"/>
          </a:p>
        </p:txBody>
      </p:sp>
      <p:sp>
        <p:nvSpPr>
          <p:cNvPr id="36" name="Text 13"/>
          <p:cNvSpPr/>
          <p:nvPr/>
        </p:nvSpPr>
        <p:spPr>
          <a:xfrm>
            <a:off x="6589278" y="5513061"/>
            <a:ext cx="35886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Meet specific security requirements</a:t>
            </a:r>
            <a:endParaRPr lang="en-US" sz="131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4264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21295"/>
          </a:xfrm>
          <a:prstGeom prst="rect">
            <a:avLst/>
          </a:prstGeom>
        </p:spPr>
      </p:pic>
      <p:pic>
        <p:nvPicPr>
          <p:cNvPr id="4" name="Image 2" descr="preencoded.png"/>
          <p:cNvPicPr>
            <a:picLocks noChangeAspect="1"/>
          </p:cNvPicPr>
          <p:nvPr/>
        </p:nvPicPr>
        <p:blipFill>
          <a:blip r:embed="rId5"/>
          <a:stretch>
            <a:fillRect/>
          </a:stretch>
        </p:blipFill>
        <p:spPr>
          <a:xfrm>
            <a:off x="593963" y="988732"/>
            <a:ext cx="928067" cy="37123"/>
          </a:xfrm>
          <a:prstGeom prst="rect">
            <a:avLst/>
          </a:prstGeom>
        </p:spPr>
      </p:pic>
      <p:pic>
        <p:nvPicPr>
          <p:cNvPr id="5" name="Image 3" descr="preencoded.png"/>
          <p:cNvPicPr>
            <a:picLocks noChangeAspect="1"/>
          </p:cNvPicPr>
          <p:nvPr/>
        </p:nvPicPr>
        <p:blipFill>
          <a:blip r:embed="rId6"/>
          <a:stretch>
            <a:fillRect/>
          </a:stretch>
        </p:blipFill>
        <p:spPr>
          <a:xfrm>
            <a:off x="593963" y="1480608"/>
            <a:ext cx="5048687" cy="5197177"/>
          </a:xfrm>
          <a:prstGeom prst="rect">
            <a:avLst/>
          </a:prstGeom>
        </p:spPr>
      </p:pic>
      <p:pic>
        <p:nvPicPr>
          <p:cNvPr id="6" name="Image 4" descr="preencoded.png"/>
          <p:cNvPicPr>
            <a:picLocks noChangeAspect="1"/>
          </p:cNvPicPr>
          <p:nvPr/>
        </p:nvPicPr>
        <p:blipFill>
          <a:blip r:embed="rId7"/>
          <a:stretch>
            <a:fillRect/>
          </a:stretch>
        </p:blipFill>
        <p:spPr>
          <a:xfrm>
            <a:off x="890945" y="3765974"/>
            <a:ext cx="213455" cy="9281"/>
          </a:xfrm>
          <a:prstGeom prst="rect">
            <a:avLst/>
          </a:prstGeom>
        </p:spPr>
      </p:pic>
      <p:pic>
        <p:nvPicPr>
          <p:cNvPr id="7" name="Image 5" descr="preencoded.png"/>
          <p:cNvPicPr>
            <a:picLocks noChangeAspect="1"/>
          </p:cNvPicPr>
          <p:nvPr/>
        </p:nvPicPr>
        <p:blipFill>
          <a:blip r:embed="rId8"/>
          <a:stretch>
            <a:fillRect/>
          </a:stretch>
        </p:blipFill>
        <p:spPr>
          <a:xfrm>
            <a:off x="890945" y="4805410"/>
            <a:ext cx="232017" cy="9281"/>
          </a:xfrm>
          <a:prstGeom prst="rect">
            <a:avLst/>
          </a:prstGeom>
        </p:spPr>
      </p:pic>
      <p:pic>
        <p:nvPicPr>
          <p:cNvPr id="8" name="Image 6" descr="preencoded.png"/>
          <p:cNvPicPr>
            <a:picLocks noChangeAspect="1"/>
          </p:cNvPicPr>
          <p:nvPr/>
        </p:nvPicPr>
        <p:blipFill>
          <a:blip r:embed="rId9"/>
          <a:stretch>
            <a:fillRect/>
          </a:stretch>
        </p:blipFill>
        <p:spPr>
          <a:xfrm>
            <a:off x="890945" y="5622109"/>
            <a:ext cx="232017" cy="9281"/>
          </a:xfrm>
          <a:prstGeom prst="rect">
            <a:avLst/>
          </a:prstGeom>
        </p:spPr>
      </p:pic>
      <p:pic>
        <p:nvPicPr>
          <p:cNvPr id="9" name="Image 7" descr="preencoded.png"/>
          <p:cNvPicPr>
            <a:picLocks noChangeAspect="1"/>
          </p:cNvPicPr>
          <p:nvPr/>
        </p:nvPicPr>
        <p:blipFill>
          <a:blip r:embed="rId10"/>
          <a:stretch>
            <a:fillRect/>
          </a:stretch>
        </p:blipFill>
        <p:spPr>
          <a:xfrm>
            <a:off x="6236612" y="1940001"/>
            <a:ext cx="5048687" cy="1262172"/>
          </a:xfrm>
          <a:prstGeom prst="rect">
            <a:avLst/>
          </a:prstGeom>
        </p:spPr>
      </p:pic>
      <p:pic>
        <p:nvPicPr>
          <p:cNvPr id="10" name="Image 8" descr="preencoded.png"/>
          <p:cNvPicPr>
            <a:picLocks noChangeAspect="1"/>
          </p:cNvPicPr>
          <p:nvPr/>
        </p:nvPicPr>
        <p:blipFill>
          <a:blip r:embed="rId11"/>
          <a:stretch>
            <a:fillRect/>
          </a:stretch>
        </p:blipFill>
        <p:spPr>
          <a:xfrm>
            <a:off x="6459349" y="2176659"/>
            <a:ext cx="504492" cy="649647"/>
          </a:xfrm>
          <a:prstGeom prst="rect">
            <a:avLst/>
          </a:prstGeom>
        </p:spPr>
      </p:pic>
      <p:pic>
        <p:nvPicPr>
          <p:cNvPr id="11" name="Image 9" descr="preencoded.png"/>
          <p:cNvPicPr>
            <a:picLocks noChangeAspect="1"/>
          </p:cNvPicPr>
          <p:nvPr/>
        </p:nvPicPr>
        <p:blipFill>
          <a:blip r:embed="rId12"/>
          <a:stretch>
            <a:fillRect/>
          </a:stretch>
        </p:blipFill>
        <p:spPr>
          <a:xfrm>
            <a:off x="6583866" y="2278746"/>
            <a:ext cx="389788" cy="445472"/>
          </a:xfrm>
          <a:prstGeom prst="rect">
            <a:avLst/>
          </a:prstGeom>
        </p:spPr>
      </p:pic>
      <p:pic>
        <p:nvPicPr>
          <p:cNvPr id="12" name="Image 10" descr="preencoded.png"/>
          <p:cNvPicPr>
            <a:picLocks noChangeAspect="1"/>
          </p:cNvPicPr>
          <p:nvPr/>
        </p:nvPicPr>
        <p:blipFill>
          <a:blip r:embed="rId13"/>
          <a:stretch>
            <a:fillRect/>
          </a:stretch>
        </p:blipFill>
        <p:spPr>
          <a:xfrm>
            <a:off x="6236612" y="3424910"/>
            <a:ext cx="5048687" cy="1336417"/>
          </a:xfrm>
          <a:prstGeom prst="rect">
            <a:avLst/>
          </a:prstGeom>
        </p:spPr>
      </p:pic>
      <p:pic>
        <p:nvPicPr>
          <p:cNvPr id="13" name="Image 11" descr="preencoded.png"/>
          <p:cNvPicPr>
            <a:picLocks noChangeAspect="1"/>
          </p:cNvPicPr>
          <p:nvPr/>
        </p:nvPicPr>
        <p:blipFill>
          <a:blip r:embed="rId14"/>
          <a:stretch>
            <a:fillRect/>
          </a:stretch>
        </p:blipFill>
        <p:spPr>
          <a:xfrm>
            <a:off x="6459349" y="3698689"/>
            <a:ext cx="649647" cy="649647"/>
          </a:xfrm>
          <a:prstGeom prst="rect">
            <a:avLst/>
          </a:prstGeom>
        </p:spPr>
      </p:pic>
      <p:pic>
        <p:nvPicPr>
          <p:cNvPr id="14" name="Image 12" descr="preencoded.png"/>
          <p:cNvPicPr>
            <a:picLocks noChangeAspect="1"/>
          </p:cNvPicPr>
          <p:nvPr/>
        </p:nvPicPr>
        <p:blipFill>
          <a:blip r:embed="rId15"/>
          <a:stretch>
            <a:fillRect/>
          </a:stretch>
        </p:blipFill>
        <p:spPr>
          <a:xfrm>
            <a:off x="6561436" y="3800777"/>
            <a:ext cx="445472" cy="445472"/>
          </a:xfrm>
          <a:prstGeom prst="rect">
            <a:avLst/>
          </a:prstGeom>
        </p:spPr>
      </p:pic>
      <p:pic>
        <p:nvPicPr>
          <p:cNvPr id="15" name="Image 13" descr="preencoded.png"/>
          <p:cNvPicPr>
            <a:picLocks noChangeAspect="1"/>
          </p:cNvPicPr>
          <p:nvPr/>
        </p:nvPicPr>
        <p:blipFill>
          <a:blip r:embed="rId16"/>
          <a:stretch>
            <a:fillRect/>
          </a:stretch>
        </p:blipFill>
        <p:spPr>
          <a:xfrm>
            <a:off x="7294610" y="4055996"/>
            <a:ext cx="129929" cy="148491"/>
          </a:xfrm>
          <a:prstGeom prst="rect">
            <a:avLst/>
          </a:prstGeom>
        </p:spPr>
      </p:pic>
      <p:pic>
        <p:nvPicPr>
          <p:cNvPr id="16" name="Image 14" descr="preencoded.png"/>
          <p:cNvPicPr>
            <a:picLocks noChangeAspect="1"/>
          </p:cNvPicPr>
          <p:nvPr/>
        </p:nvPicPr>
        <p:blipFill>
          <a:blip r:embed="rId17"/>
          <a:stretch>
            <a:fillRect/>
          </a:stretch>
        </p:blipFill>
        <p:spPr>
          <a:xfrm>
            <a:off x="7294610" y="4352977"/>
            <a:ext cx="185613" cy="148491"/>
          </a:xfrm>
          <a:prstGeom prst="rect">
            <a:avLst/>
          </a:prstGeom>
        </p:spPr>
      </p:pic>
      <p:pic>
        <p:nvPicPr>
          <p:cNvPr id="17" name="Image 15" descr="preencoded.png"/>
          <p:cNvPicPr>
            <a:picLocks noChangeAspect="1"/>
          </p:cNvPicPr>
          <p:nvPr/>
        </p:nvPicPr>
        <p:blipFill>
          <a:blip r:embed="rId18"/>
          <a:stretch>
            <a:fillRect/>
          </a:stretch>
        </p:blipFill>
        <p:spPr>
          <a:xfrm>
            <a:off x="6236612" y="4984063"/>
            <a:ext cx="5048687" cy="1234330"/>
          </a:xfrm>
          <a:prstGeom prst="rect">
            <a:avLst/>
          </a:prstGeom>
        </p:spPr>
      </p:pic>
      <p:pic>
        <p:nvPicPr>
          <p:cNvPr id="18" name="Image 16" descr="preencoded.png"/>
          <p:cNvPicPr>
            <a:picLocks noChangeAspect="1"/>
          </p:cNvPicPr>
          <p:nvPr/>
        </p:nvPicPr>
        <p:blipFill>
          <a:blip r:embed="rId19"/>
          <a:stretch>
            <a:fillRect/>
          </a:stretch>
        </p:blipFill>
        <p:spPr>
          <a:xfrm>
            <a:off x="6459349" y="5206799"/>
            <a:ext cx="649647" cy="649647"/>
          </a:xfrm>
          <a:prstGeom prst="rect">
            <a:avLst/>
          </a:prstGeom>
        </p:spPr>
      </p:pic>
      <p:pic>
        <p:nvPicPr>
          <p:cNvPr id="19" name="Image 17" descr="preencoded.png"/>
          <p:cNvPicPr>
            <a:picLocks noChangeAspect="1"/>
          </p:cNvPicPr>
          <p:nvPr/>
        </p:nvPicPr>
        <p:blipFill>
          <a:blip r:embed="rId20"/>
          <a:stretch>
            <a:fillRect/>
          </a:stretch>
        </p:blipFill>
        <p:spPr>
          <a:xfrm>
            <a:off x="6561436" y="5308887"/>
            <a:ext cx="445472" cy="445472"/>
          </a:xfrm>
          <a:prstGeom prst="rect">
            <a:avLst/>
          </a:prstGeom>
        </p:spPr>
      </p:pic>
      <p:sp>
        <p:nvSpPr>
          <p:cNvPr id="21"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IAM Users</a:t>
            </a:r>
            <a:endParaRPr lang="en-US" sz="2631" dirty="0"/>
          </a:p>
        </p:txBody>
      </p:sp>
      <p:sp>
        <p:nvSpPr>
          <p:cNvPr id="22" name="Text 1"/>
          <p:cNvSpPr/>
          <p:nvPr/>
        </p:nvSpPr>
        <p:spPr>
          <a:xfrm>
            <a:off x="890945" y="1777590"/>
            <a:ext cx="534566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is an IAM User?</a:t>
            </a:r>
            <a:endParaRPr lang="en-US" sz="1754" dirty="0"/>
          </a:p>
        </p:txBody>
      </p:sp>
      <p:sp>
        <p:nvSpPr>
          <p:cNvPr id="23" name="Text 2"/>
          <p:cNvSpPr/>
          <p:nvPr/>
        </p:nvSpPr>
        <p:spPr>
          <a:xfrm>
            <a:off x="890945" y="2223063"/>
            <a:ext cx="4454723" cy="814379"/>
          </a:xfrm>
          <a:prstGeom prst="rect">
            <a:avLst/>
          </a:prstGeom>
          <a:noFill/>
          <a:ln/>
        </p:spPr>
        <p:txBody>
          <a:bodyPr vert="horz" wrap="square" lIns="0" tIns="0" rIns="0" bIns="0" rtlCol="0" anchor="t"/>
          <a:lstStyle/>
          <a:p>
            <a:pPr>
              <a:lnSpc>
                <a:spcPts val="2138"/>
              </a:lnSpc>
            </a:pPr>
            <a:r>
              <a:rPr lang="en-US" sz="1315" dirty="0">
                <a:solidFill>
                  <a:srgbClr val="4B5563"/>
                </a:solidFill>
                <a:latin typeface="ui-sans-serif" pitchFamily="34" charset="0"/>
                <a:ea typeface="ui-sans-serif" pitchFamily="34" charset="-122"/>
                <a:cs typeface="ui-sans-serif" pitchFamily="34" charset="-120"/>
              </a:rPr>
              <a:t>An IAM User is a fundamental identity within an AWS account, representing a person, application, or service that requires interaction with AWS resources.</a:t>
            </a:r>
            <a:endParaRPr lang="en-US" sz="1315" dirty="0"/>
          </a:p>
        </p:txBody>
      </p:sp>
      <p:sp>
        <p:nvSpPr>
          <p:cNvPr id="24" name="Text 3"/>
          <p:cNvSpPr/>
          <p:nvPr/>
        </p:nvSpPr>
        <p:spPr>
          <a:xfrm>
            <a:off x="890945" y="3260178"/>
            <a:ext cx="445472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Key Characteristics:</a:t>
            </a:r>
            <a:endParaRPr lang="en-US" sz="1461" dirty="0"/>
          </a:p>
        </p:txBody>
      </p:sp>
      <p:sp>
        <p:nvSpPr>
          <p:cNvPr id="25" name="Text 4"/>
          <p:cNvSpPr/>
          <p:nvPr/>
        </p:nvSpPr>
        <p:spPr>
          <a:xfrm>
            <a:off x="1252891" y="3631405"/>
            <a:ext cx="409277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Permanent Credentials</a:t>
            </a:r>
            <a:endParaRPr lang="en-US" sz="1169" dirty="0"/>
          </a:p>
        </p:txBody>
      </p:sp>
      <p:sp>
        <p:nvSpPr>
          <p:cNvPr id="26" name="Text 5"/>
          <p:cNvSpPr/>
          <p:nvPr/>
        </p:nvSpPr>
        <p:spPr>
          <a:xfrm>
            <a:off x="1252891" y="3854141"/>
            <a:ext cx="409277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Long-term credentials including a password for AWS Management Console access and optionally access keys for programmatic interaction</a:t>
            </a:r>
            <a:endParaRPr lang="en-US" sz="1169" dirty="0"/>
          </a:p>
        </p:txBody>
      </p:sp>
      <p:sp>
        <p:nvSpPr>
          <p:cNvPr id="27" name="Text 6"/>
          <p:cNvSpPr/>
          <p:nvPr/>
        </p:nvSpPr>
        <p:spPr>
          <a:xfrm>
            <a:off x="1271452" y="4670840"/>
            <a:ext cx="407421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No Default Permissions</a:t>
            </a:r>
            <a:endParaRPr lang="en-US" sz="1169" dirty="0"/>
          </a:p>
        </p:txBody>
      </p:sp>
      <p:sp>
        <p:nvSpPr>
          <p:cNvPr id="28" name="Text 7"/>
          <p:cNvSpPr/>
          <p:nvPr/>
        </p:nvSpPr>
        <p:spPr>
          <a:xfrm>
            <a:off x="1271452" y="4893576"/>
            <a:ext cx="40742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By default, newly created IAM Users have no permissions and cannot access any AWS resources</a:t>
            </a:r>
            <a:endParaRPr lang="en-US" sz="1169" dirty="0"/>
          </a:p>
        </p:txBody>
      </p:sp>
      <p:sp>
        <p:nvSpPr>
          <p:cNvPr id="29" name="Text 8"/>
          <p:cNvSpPr/>
          <p:nvPr/>
        </p:nvSpPr>
        <p:spPr>
          <a:xfrm>
            <a:off x="1271452" y="5487539"/>
            <a:ext cx="488905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Explicit Access Assignment</a:t>
            </a:r>
            <a:endParaRPr lang="en-US" sz="1169" dirty="0"/>
          </a:p>
        </p:txBody>
      </p:sp>
      <p:sp>
        <p:nvSpPr>
          <p:cNvPr id="30" name="Text 9"/>
          <p:cNvSpPr/>
          <p:nvPr/>
        </p:nvSpPr>
        <p:spPr>
          <a:xfrm>
            <a:off x="1271452" y="5710276"/>
            <a:ext cx="407421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must be explicitly granted through policies attached via Groups or directly to the User</a:t>
            </a:r>
            <a:endParaRPr lang="en-US" sz="1169" dirty="0"/>
          </a:p>
        </p:txBody>
      </p:sp>
      <p:sp>
        <p:nvSpPr>
          <p:cNvPr id="31" name="Text 10"/>
          <p:cNvSpPr/>
          <p:nvPr/>
        </p:nvSpPr>
        <p:spPr>
          <a:xfrm>
            <a:off x="7292335" y="2162738"/>
            <a:ext cx="3913109"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IAM User</a:t>
            </a:r>
            <a:endParaRPr lang="en-US" sz="1754" dirty="0"/>
          </a:p>
        </p:txBody>
      </p:sp>
      <p:sp>
        <p:nvSpPr>
          <p:cNvPr id="32" name="Text 11"/>
          <p:cNvSpPr/>
          <p:nvPr/>
        </p:nvSpPr>
        <p:spPr>
          <a:xfrm>
            <a:off x="7275525" y="2533965"/>
            <a:ext cx="391310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Represents a person or service that needs access to AWS resources</a:t>
            </a:r>
            <a:endParaRPr lang="en-US" sz="1169" dirty="0"/>
          </a:p>
        </p:txBody>
      </p:sp>
      <p:sp>
        <p:nvSpPr>
          <p:cNvPr id="33" name="Text 12"/>
          <p:cNvSpPr/>
          <p:nvPr/>
        </p:nvSpPr>
        <p:spPr>
          <a:xfrm>
            <a:off x="7294610" y="3647645"/>
            <a:ext cx="383158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Permanent Credentials</a:t>
            </a:r>
            <a:endParaRPr lang="en-US" sz="1754" dirty="0"/>
          </a:p>
        </p:txBody>
      </p:sp>
      <p:sp>
        <p:nvSpPr>
          <p:cNvPr id="34" name="Text 13"/>
          <p:cNvSpPr/>
          <p:nvPr/>
        </p:nvSpPr>
        <p:spPr>
          <a:xfrm>
            <a:off x="7498784" y="4018873"/>
            <a:ext cx="358657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Password for AWS Management Console</a:t>
            </a:r>
            <a:endParaRPr lang="en-US" sz="1169" dirty="0"/>
          </a:p>
        </p:txBody>
      </p:sp>
      <p:sp>
        <p:nvSpPr>
          <p:cNvPr id="35" name="Text 14"/>
          <p:cNvSpPr/>
          <p:nvPr/>
        </p:nvSpPr>
        <p:spPr>
          <a:xfrm>
            <a:off x="7554468" y="4315855"/>
            <a:ext cx="334748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keys for programmatic access</a:t>
            </a:r>
            <a:endParaRPr lang="en-US" sz="1169" dirty="0"/>
          </a:p>
        </p:txBody>
      </p:sp>
      <p:sp>
        <p:nvSpPr>
          <p:cNvPr id="36" name="Text 15"/>
          <p:cNvSpPr/>
          <p:nvPr/>
        </p:nvSpPr>
        <p:spPr>
          <a:xfrm>
            <a:off x="7294610" y="5304246"/>
            <a:ext cx="4516672"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Explicit Permissions</a:t>
            </a:r>
            <a:endParaRPr lang="en-US" sz="1754" dirty="0"/>
          </a:p>
        </p:txBody>
      </p:sp>
      <p:sp>
        <p:nvSpPr>
          <p:cNvPr id="37" name="Text 16"/>
          <p:cNvSpPr/>
          <p:nvPr/>
        </p:nvSpPr>
        <p:spPr>
          <a:xfrm>
            <a:off x="7294610" y="5675473"/>
            <a:ext cx="451667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granted through policies (never automatic)</a:t>
            </a:r>
            <a:endParaRPr lang="en-US" sz="1169" dirty="0"/>
          </a:p>
        </p:txBody>
      </p:sp>
      <p:sp>
        <p:nvSpPr>
          <p:cNvPr id="39" name="Text 18"/>
          <p:cNvSpPr/>
          <p:nvPr/>
        </p:nvSpPr>
        <p:spPr>
          <a:xfrm>
            <a:off x="11046322" y="6979748"/>
            <a:ext cx="286772" cy="222736"/>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227332"/>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972484"/>
            <a:ext cx="11136809" cy="816699"/>
          </a:xfrm>
          <a:prstGeom prst="rect">
            <a:avLst/>
          </a:prstGeom>
        </p:spPr>
      </p:pic>
      <p:pic>
        <p:nvPicPr>
          <p:cNvPr id="7" name="Image 5" descr="preencoded.png"/>
          <p:cNvPicPr>
            <a:picLocks noChangeAspect="1"/>
          </p:cNvPicPr>
          <p:nvPr/>
        </p:nvPicPr>
        <p:blipFill>
          <a:blip r:embed="rId7"/>
          <a:stretch>
            <a:fillRect/>
          </a:stretch>
        </p:blipFill>
        <p:spPr>
          <a:xfrm>
            <a:off x="519718" y="2158097"/>
            <a:ext cx="222736" cy="296982"/>
          </a:xfrm>
          <a:prstGeom prst="rect">
            <a:avLst/>
          </a:prstGeom>
        </p:spPr>
      </p:pic>
      <p:pic>
        <p:nvPicPr>
          <p:cNvPr id="8" name="Image 6" descr="preencoded.png"/>
          <p:cNvPicPr>
            <a:picLocks noChangeAspect="1"/>
          </p:cNvPicPr>
          <p:nvPr/>
        </p:nvPicPr>
        <p:blipFill>
          <a:blip r:embed="rId8"/>
          <a:stretch>
            <a:fillRect/>
          </a:stretch>
        </p:blipFill>
        <p:spPr>
          <a:xfrm>
            <a:off x="371227" y="3011919"/>
            <a:ext cx="5457036" cy="668209"/>
          </a:xfrm>
          <a:prstGeom prst="rect">
            <a:avLst/>
          </a:prstGeom>
        </p:spPr>
      </p:pic>
      <p:pic>
        <p:nvPicPr>
          <p:cNvPr id="9" name="Image 7" descr="preencoded.png"/>
          <p:cNvPicPr>
            <a:picLocks noChangeAspect="1"/>
          </p:cNvPicPr>
          <p:nvPr/>
        </p:nvPicPr>
        <p:blipFill>
          <a:blip r:embed="rId9"/>
          <a:stretch>
            <a:fillRect/>
          </a:stretch>
        </p:blipFill>
        <p:spPr>
          <a:xfrm>
            <a:off x="519717" y="3160410"/>
            <a:ext cx="371227" cy="371227"/>
          </a:xfrm>
          <a:prstGeom prst="rect">
            <a:avLst/>
          </a:prstGeom>
        </p:spPr>
      </p:pic>
      <p:pic>
        <p:nvPicPr>
          <p:cNvPr id="10" name="Image 8" descr="preencoded.png"/>
          <p:cNvPicPr>
            <a:picLocks noChangeAspect="1"/>
          </p:cNvPicPr>
          <p:nvPr/>
        </p:nvPicPr>
        <p:blipFill>
          <a:blip r:embed="rId8"/>
          <a:stretch>
            <a:fillRect/>
          </a:stretch>
        </p:blipFill>
        <p:spPr>
          <a:xfrm>
            <a:off x="6050999" y="3011919"/>
            <a:ext cx="5457036" cy="668209"/>
          </a:xfrm>
          <a:prstGeom prst="rect">
            <a:avLst/>
          </a:prstGeom>
        </p:spPr>
      </p:pic>
      <p:pic>
        <p:nvPicPr>
          <p:cNvPr id="11" name="Image 9" descr="preencoded.png"/>
          <p:cNvPicPr>
            <a:picLocks noChangeAspect="1"/>
          </p:cNvPicPr>
          <p:nvPr/>
        </p:nvPicPr>
        <p:blipFill>
          <a:blip r:embed="rId10"/>
          <a:stretch>
            <a:fillRect/>
          </a:stretch>
        </p:blipFill>
        <p:spPr>
          <a:xfrm>
            <a:off x="6199490" y="3160410"/>
            <a:ext cx="371227" cy="371227"/>
          </a:xfrm>
          <a:prstGeom prst="rect">
            <a:avLst/>
          </a:prstGeom>
        </p:spPr>
      </p:pic>
      <p:pic>
        <p:nvPicPr>
          <p:cNvPr id="12" name="Image 10" descr="preencoded.png"/>
          <p:cNvPicPr>
            <a:picLocks noChangeAspect="1"/>
          </p:cNvPicPr>
          <p:nvPr/>
        </p:nvPicPr>
        <p:blipFill>
          <a:blip r:embed="rId8"/>
          <a:stretch>
            <a:fillRect/>
          </a:stretch>
        </p:blipFill>
        <p:spPr>
          <a:xfrm>
            <a:off x="371227" y="3902864"/>
            <a:ext cx="5457036" cy="668209"/>
          </a:xfrm>
          <a:prstGeom prst="rect">
            <a:avLst/>
          </a:prstGeom>
        </p:spPr>
      </p:pic>
      <p:pic>
        <p:nvPicPr>
          <p:cNvPr id="13" name="Image 11" descr="preencoded.png"/>
          <p:cNvPicPr>
            <a:picLocks noChangeAspect="1"/>
          </p:cNvPicPr>
          <p:nvPr/>
        </p:nvPicPr>
        <p:blipFill>
          <a:blip r:embed="rId11"/>
          <a:stretch>
            <a:fillRect/>
          </a:stretch>
        </p:blipFill>
        <p:spPr>
          <a:xfrm>
            <a:off x="519717" y="4051355"/>
            <a:ext cx="371227" cy="371227"/>
          </a:xfrm>
          <a:prstGeom prst="rect">
            <a:avLst/>
          </a:prstGeom>
        </p:spPr>
      </p:pic>
      <p:pic>
        <p:nvPicPr>
          <p:cNvPr id="14" name="Image 12" descr="preencoded.png"/>
          <p:cNvPicPr>
            <a:picLocks noChangeAspect="1"/>
          </p:cNvPicPr>
          <p:nvPr/>
        </p:nvPicPr>
        <p:blipFill>
          <a:blip r:embed="rId8"/>
          <a:stretch>
            <a:fillRect/>
          </a:stretch>
        </p:blipFill>
        <p:spPr>
          <a:xfrm>
            <a:off x="6050999" y="3902864"/>
            <a:ext cx="5457036" cy="668209"/>
          </a:xfrm>
          <a:prstGeom prst="rect">
            <a:avLst/>
          </a:prstGeom>
        </p:spPr>
      </p:pic>
      <p:pic>
        <p:nvPicPr>
          <p:cNvPr id="15" name="Image 13" descr="preencoded.png"/>
          <p:cNvPicPr>
            <a:picLocks noChangeAspect="1"/>
          </p:cNvPicPr>
          <p:nvPr/>
        </p:nvPicPr>
        <p:blipFill>
          <a:blip r:embed="rId12"/>
          <a:stretch>
            <a:fillRect/>
          </a:stretch>
        </p:blipFill>
        <p:spPr>
          <a:xfrm>
            <a:off x="6199490" y="4051355"/>
            <a:ext cx="371227" cy="371227"/>
          </a:xfrm>
          <a:prstGeom prst="rect">
            <a:avLst/>
          </a:prstGeom>
        </p:spPr>
      </p:pic>
      <p:pic>
        <p:nvPicPr>
          <p:cNvPr id="18" name="Image 16" descr="preencoded.png"/>
          <p:cNvPicPr>
            <a:picLocks noChangeAspect="1"/>
          </p:cNvPicPr>
          <p:nvPr/>
        </p:nvPicPr>
        <p:blipFill>
          <a:blip r:embed="rId13"/>
          <a:stretch>
            <a:fillRect/>
          </a:stretch>
        </p:blipFill>
        <p:spPr>
          <a:xfrm>
            <a:off x="7820563" y="6362243"/>
            <a:ext cx="3761718" cy="55684"/>
          </a:xfrm>
          <a:prstGeom prst="rect">
            <a:avLst/>
          </a:prstGeom>
        </p:spPr>
      </p:pic>
      <p:pic>
        <p:nvPicPr>
          <p:cNvPr id="19" name="Image 17" descr="preencoded.png"/>
          <p:cNvPicPr>
            <a:picLocks noChangeAspect="1"/>
          </p:cNvPicPr>
          <p:nvPr/>
        </p:nvPicPr>
        <p:blipFill>
          <a:blip r:embed="rId14"/>
          <a:stretch>
            <a:fillRect/>
          </a:stretch>
        </p:blipFill>
        <p:spPr>
          <a:xfrm>
            <a:off x="7820563" y="6362243"/>
            <a:ext cx="3056387" cy="55684"/>
          </a:xfrm>
          <a:prstGeom prst="rect">
            <a:avLst/>
          </a:prstGeom>
        </p:spPr>
      </p:pic>
      <p:sp>
        <p:nvSpPr>
          <p:cNvPr id="20" name="Text 0"/>
          <p:cNvSpPr/>
          <p:nvPr/>
        </p:nvSpPr>
        <p:spPr>
          <a:xfrm>
            <a:off x="296982" y="227717"/>
            <a:ext cx="22703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2" name="Text 2"/>
          <p:cNvSpPr/>
          <p:nvPr/>
        </p:nvSpPr>
        <p:spPr>
          <a:xfrm>
            <a:off x="371227" y="1081539"/>
            <a:ext cx="11136809" cy="668209"/>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principle of IAM permission evaluation logic states that an explicit deny always overrides any allow?</a:t>
            </a:r>
            <a:endParaRPr lang="en-US" sz="2192" dirty="0"/>
          </a:p>
        </p:txBody>
      </p:sp>
      <p:sp>
        <p:nvSpPr>
          <p:cNvPr id="23" name="Text 3"/>
          <p:cNvSpPr/>
          <p:nvPr/>
        </p:nvSpPr>
        <p:spPr>
          <a:xfrm>
            <a:off x="890944" y="2120975"/>
            <a:ext cx="10468600"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IAM permission evaluation logic dictates that an explicit deny in any applicable policy always takes precedence over any explicit allow.</a:t>
            </a:r>
            <a:endParaRPr lang="en-US" sz="1461" dirty="0"/>
          </a:p>
        </p:txBody>
      </p:sp>
      <p:sp>
        <p:nvSpPr>
          <p:cNvPr id="24" name="Text 4"/>
          <p:cNvSpPr/>
          <p:nvPr/>
        </p:nvSpPr>
        <p:spPr>
          <a:xfrm>
            <a:off x="647762" y="316041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5" name="Text 5"/>
          <p:cNvSpPr/>
          <p:nvPr/>
        </p:nvSpPr>
        <p:spPr>
          <a:xfrm>
            <a:off x="1039436" y="3160410"/>
            <a:ext cx="29288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Principle of Least Privilege</a:t>
            </a:r>
            <a:endParaRPr lang="en-US" sz="1461" dirty="0"/>
          </a:p>
        </p:txBody>
      </p:sp>
      <p:sp>
        <p:nvSpPr>
          <p:cNvPr id="26" name="Text 6"/>
          <p:cNvSpPr/>
          <p:nvPr/>
        </p:nvSpPr>
        <p:spPr>
          <a:xfrm>
            <a:off x="6328404" y="316041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7" name="Text 7"/>
          <p:cNvSpPr/>
          <p:nvPr/>
        </p:nvSpPr>
        <p:spPr>
          <a:xfrm>
            <a:off x="6719208" y="3160410"/>
            <a:ext cx="14662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Default Deny</a:t>
            </a:r>
            <a:endParaRPr lang="en-US" sz="1461" dirty="0"/>
          </a:p>
        </p:txBody>
      </p:sp>
      <p:sp>
        <p:nvSpPr>
          <p:cNvPr id="28" name="Text 8"/>
          <p:cNvSpPr/>
          <p:nvPr/>
        </p:nvSpPr>
        <p:spPr>
          <a:xfrm>
            <a:off x="650807" y="405135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039435" y="4051355"/>
            <a:ext cx="282526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Explicit Deny Precedence</a:t>
            </a:r>
            <a:endParaRPr lang="en-US" sz="1461" dirty="0"/>
          </a:p>
        </p:txBody>
      </p:sp>
      <p:sp>
        <p:nvSpPr>
          <p:cNvPr id="30" name="Text 10"/>
          <p:cNvSpPr/>
          <p:nvPr/>
        </p:nvSpPr>
        <p:spPr>
          <a:xfrm>
            <a:off x="6323474" y="405135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1" name="Text 11"/>
          <p:cNvSpPr/>
          <p:nvPr/>
        </p:nvSpPr>
        <p:spPr>
          <a:xfrm>
            <a:off x="6719208" y="4051355"/>
            <a:ext cx="212800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Policy Combination</a:t>
            </a:r>
            <a:endParaRPr lang="en-US" sz="146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76979"/>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76979"/>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898238"/>
            <a:ext cx="5457036" cy="668209"/>
          </a:xfrm>
          <a:prstGeom prst="rect">
            <a:avLst/>
          </a:prstGeom>
        </p:spPr>
      </p:pic>
      <p:pic>
        <p:nvPicPr>
          <p:cNvPr id="7" name="Image 5" descr="preencoded.png"/>
          <p:cNvPicPr>
            <a:picLocks noChangeAspect="1"/>
          </p:cNvPicPr>
          <p:nvPr/>
        </p:nvPicPr>
        <p:blipFill>
          <a:blip r:embed="rId7"/>
          <a:stretch>
            <a:fillRect/>
          </a:stretch>
        </p:blipFill>
        <p:spPr>
          <a:xfrm>
            <a:off x="519717" y="2046729"/>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898238"/>
            <a:ext cx="5457036" cy="668209"/>
          </a:xfrm>
          <a:prstGeom prst="rect">
            <a:avLst/>
          </a:prstGeom>
        </p:spPr>
      </p:pic>
      <p:pic>
        <p:nvPicPr>
          <p:cNvPr id="9" name="Image 7" descr="preencoded.png"/>
          <p:cNvPicPr>
            <a:picLocks noChangeAspect="1"/>
          </p:cNvPicPr>
          <p:nvPr/>
        </p:nvPicPr>
        <p:blipFill>
          <a:blip r:embed="rId8"/>
          <a:stretch>
            <a:fillRect/>
          </a:stretch>
        </p:blipFill>
        <p:spPr>
          <a:xfrm>
            <a:off x="6199490" y="2046729"/>
            <a:ext cx="371227" cy="371227"/>
          </a:xfrm>
          <a:prstGeom prst="rect">
            <a:avLst/>
          </a:prstGeom>
        </p:spPr>
      </p:pic>
      <p:pic>
        <p:nvPicPr>
          <p:cNvPr id="10" name="Image 8" descr="preencoded.png"/>
          <p:cNvPicPr>
            <a:picLocks noChangeAspect="1"/>
          </p:cNvPicPr>
          <p:nvPr/>
        </p:nvPicPr>
        <p:blipFill>
          <a:blip r:embed="rId9"/>
          <a:stretch>
            <a:fillRect/>
          </a:stretch>
        </p:blipFill>
        <p:spPr>
          <a:xfrm>
            <a:off x="371227" y="2789183"/>
            <a:ext cx="5457036" cy="668209"/>
          </a:xfrm>
          <a:prstGeom prst="rect">
            <a:avLst/>
          </a:prstGeom>
        </p:spPr>
      </p:pic>
      <p:pic>
        <p:nvPicPr>
          <p:cNvPr id="11" name="Image 9" descr="preencoded.png"/>
          <p:cNvPicPr>
            <a:picLocks noChangeAspect="1"/>
          </p:cNvPicPr>
          <p:nvPr/>
        </p:nvPicPr>
        <p:blipFill>
          <a:blip r:embed="rId10"/>
          <a:stretch>
            <a:fillRect/>
          </a:stretch>
        </p:blipFill>
        <p:spPr>
          <a:xfrm>
            <a:off x="519717" y="2937674"/>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789183"/>
            <a:ext cx="5457036" cy="668209"/>
          </a:xfrm>
          <a:prstGeom prst="rect">
            <a:avLst/>
          </a:prstGeom>
        </p:spPr>
      </p:pic>
      <p:pic>
        <p:nvPicPr>
          <p:cNvPr id="13" name="Image 11" descr="preencoded.png"/>
          <p:cNvPicPr>
            <a:picLocks noChangeAspect="1"/>
          </p:cNvPicPr>
          <p:nvPr/>
        </p:nvPicPr>
        <p:blipFill>
          <a:blip r:embed="rId11"/>
          <a:stretch>
            <a:fillRect/>
          </a:stretch>
        </p:blipFill>
        <p:spPr>
          <a:xfrm>
            <a:off x="6199490" y="2937674"/>
            <a:ext cx="371227" cy="371227"/>
          </a:xfrm>
          <a:prstGeom prst="rect">
            <a:avLst/>
          </a:prstGeom>
        </p:spPr>
      </p:pic>
      <p:pic>
        <p:nvPicPr>
          <p:cNvPr id="14" name="Image 12" descr="preencoded.png"/>
          <p:cNvPicPr>
            <a:picLocks noChangeAspect="1"/>
          </p:cNvPicPr>
          <p:nvPr/>
        </p:nvPicPr>
        <p:blipFill>
          <a:blip r:embed="rId12"/>
          <a:stretch>
            <a:fillRect/>
          </a:stretch>
        </p:blipFill>
        <p:spPr>
          <a:xfrm>
            <a:off x="371227" y="3754373"/>
            <a:ext cx="11136809" cy="1559153"/>
          </a:xfrm>
          <a:prstGeom prst="rect">
            <a:avLst/>
          </a:prstGeom>
        </p:spPr>
      </p:pic>
      <p:pic>
        <p:nvPicPr>
          <p:cNvPr id="15" name="Image 13" descr="preencoded.png"/>
          <p:cNvPicPr>
            <a:picLocks noChangeAspect="1"/>
          </p:cNvPicPr>
          <p:nvPr/>
        </p:nvPicPr>
        <p:blipFill>
          <a:blip r:embed="rId13"/>
          <a:stretch>
            <a:fillRect/>
          </a:stretch>
        </p:blipFill>
        <p:spPr>
          <a:xfrm>
            <a:off x="593963" y="3986390"/>
            <a:ext cx="278420" cy="278420"/>
          </a:xfrm>
          <a:prstGeom prst="rect">
            <a:avLst/>
          </a:prstGeom>
        </p:spPr>
      </p:pic>
      <p:pic>
        <p:nvPicPr>
          <p:cNvPr id="18" name="Image 16" descr="preencoded.png"/>
          <p:cNvPicPr>
            <a:picLocks noChangeAspect="1"/>
          </p:cNvPicPr>
          <p:nvPr/>
        </p:nvPicPr>
        <p:blipFill>
          <a:blip r:embed="rId14"/>
          <a:stretch>
            <a:fillRect/>
          </a:stretch>
        </p:blipFill>
        <p:spPr>
          <a:xfrm>
            <a:off x="7820563" y="6557137"/>
            <a:ext cx="3761718" cy="55684"/>
          </a:xfrm>
          <a:prstGeom prst="rect">
            <a:avLst/>
          </a:prstGeom>
        </p:spPr>
      </p:pic>
      <p:pic>
        <p:nvPicPr>
          <p:cNvPr id="19" name="Image 17" descr="preencoded.png"/>
          <p:cNvPicPr>
            <a:picLocks noChangeAspect="1"/>
          </p:cNvPicPr>
          <p:nvPr/>
        </p:nvPicPr>
        <p:blipFill>
          <a:blip r:embed="rId15"/>
          <a:stretch>
            <a:fillRect/>
          </a:stretch>
        </p:blipFill>
        <p:spPr>
          <a:xfrm>
            <a:off x="7820563" y="6557137"/>
            <a:ext cx="3056387" cy="55684"/>
          </a:xfrm>
          <a:prstGeom prst="rect">
            <a:avLst/>
          </a:prstGeom>
        </p:spPr>
      </p:pic>
      <p:sp>
        <p:nvSpPr>
          <p:cNvPr id="20" name="Text 0"/>
          <p:cNvSpPr/>
          <p:nvPr/>
        </p:nvSpPr>
        <p:spPr>
          <a:xfrm>
            <a:off x="296981" y="227717"/>
            <a:ext cx="19766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22" name="Text 2"/>
          <p:cNvSpPr/>
          <p:nvPr/>
        </p:nvSpPr>
        <p:spPr>
          <a:xfrm>
            <a:off x="371227" y="1081539"/>
            <a:ext cx="11136809" cy="593963"/>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principle of IAM permission evaluation logic states that an explicit deny always overrides any allow?</a:t>
            </a:r>
            <a:endParaRPr lang="en-US" sz="1754" dirty="0"/>
          </a:p>
        </p:txBody>
      </p:sp>
      <p:sp>
        <p:nvSpPr>
          <p:cNvPr id="23" name="Text 3"/>
          <p:cNvSpPr/>
          <p:nvPr/>
        </p:nvSpPr>
        <p:spPr>
          <a:xfrm>
            <a:off x="647762" y="204672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4" name="Text 4"/>
          <p:cNvSpPr/>
          <p:nvPr/>
        </p:nvSpPr>
        <p:spPr>
          <a:xfrm>
            <a:off x="1039436" y="2046729"/>
            <a:ext cx="29288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Principle of Least Privilege</a:t>
            </a:r>
            <a:endParaRPr lang="en-US" sz="1461" dirty="0"/>
          </a:p>
        </p:txBody>
      </p:sp>
      <p:sp>
        <p:nvSpPr>
          <p:cNvPr id="25" name="Text 5"/>
          <p:cNvSpPr/>
          <p:nvPr/>
        </p:nvSpPr>
        <p:spPr>
          <a:xfrm>
            <a:off x="6328404" y="204672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719208" y="2046729"/>
            <a:ext cx="14662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Default Deny</a:t>
            </a:r>
            <a:endParaRPr lang="en-US" sz="1461" dirty="0"/>
          </a:p>
        </p:txBody>
      </p:sp>
      <p:sp>
        <p:nvSpPr>
          <p:cNvPr id="27" name="Text 7"/>
          <p:cNvSpPr/>
          <p:nvPr/>
        </p:nvSpPr>
        <p:spPr>
          <a:xfrm>
            <a:off x="650807" y="2937674"/>
            <a:ext cx="371227" cy="371227"/>
          </a:xfrm>
          <a:prstGeom prst="rect">
            <a:avLst/>
          </a:prstGeom>
          <a:noFill/>
          <a:ln/>
        </p:spPr>
        <p:txBody>
          <a:bodyPr vert="horz" wrap="square" lIns="0" tIns="0" rIns="0" bIns="0" rtlCol="0" anchor="t"/>
          <a:lstStyle/>
          <a:p>
            <a:pPr>
              <a:lnSpc>
                <a:spcPts val="1754"/>
              </a:lnSpc>
            </a:pPr>
            <a:r>
              <a:rPr lang="en-US" sz="1169" b="1" dirty="0">
                <a:solidFill>
                  <a:srgbClr val="15803D"/>
                </a:solidFill>
                <a:latin typeface="ui-sans-serif" pitchFamily="34" charset="0"/>
                <a:ea typeface="ui-sans-serif" pitchFamily="34" charset="-122"/>
                <a:cs typeface="ui-sans-serif" pitchFamily="34" charset="-120"/>
              </a:rPr>
              <a:t>C</a:t>
            </a:r>
            <a:endParaRPr lang="en-US" sz="1169" dirty="0"/>
          </a:p>
        </p:txBody>
      </p:sp>
      <p:sp>
        <p:nvSpPr>
          <p:cNvPr id="28" name="Text 8"/>
          <p:cNvSpPr/>
          <p:nvPr/>
        </p:nvSpPr>
        <p:spPr>
          <a:xfrm>
            <a:off x="1039435" y="2937674"/>
            <a:ext cx="282526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Explicit Deny Precedence</a:t>
            </a:r>
            <a:endParaRPr lang="en-US" sz="1461" dirty="0"/>
          </a:p>
        </p:txBody>
      </p:sp>
      <p:sp>
        <p:nvSpPr>
          <p:cNvPr id="29" name="Text 9"/>
          <p:cNvSpPr/>
          <p:nvPr/>
        </p:nvSpPr>
        <p:spPr>
          <a:xfrm>
            <a:off x="6323474" y="2937674"/>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0" name="Text 10"/>
          <p:cNvSpPr/>
          <p:nvPr/>
        </p:nvSpPr>
        <p:spPr>
          <a:xfrm>
            <a:off x="6719208" y="2937674"/>
            <a:ext cx="212800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Policy Combination</a:t>
            </a:r>
            <a:endParaRPr lang="en-US" sz="1461" dirty="0"/>
          </a:p>
        </p:txBody>
      </p:sp>
      <p:sp>
        <p:nvSpPr>
          <p:cNvPr id="31" name="Text 11"/>
          <p:cNvSpPr/>
          <p:nvPr/>
        </p:nvSpPr>
        <p:spPr>
          <a:xfrm>
            <a:off x="1020874" y="3977109"/>
            <a:ext cx="1026442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2" name="Text 12"/>
          <p:cNvSpPr/>
          <p:nvPr/>
        </p:nvSpPr>
        <p:spPr>
          <a:xfrm>
            <a:off x="1020874" y="4311213"/>
            <a:ext cx="10264425"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IAM permission evaluation logic dictates that an explicit deny in any applicable policy always takes precedence over any explicit allow. This means if a user has an explicit deny for an action, they will be denied access even if another policy explicitly allows it.</a:t>
            </a:r>
            <a:endParaRPr lang="en-US" sz="131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972484"/>
            <a:ext cx="5457036" cy="668209"/>
          </a:xfrm>
          <a:prstGeom prst="rect">
            <a:avLst/>
          </a:prstGeom>
        </p:spPr>
      </p:pic>
      <p:pic>
        <p:nvPicPr>
          <p:cNvPr id="7" name="Image 5" descr="preencoded.png"/>
          <p:cNvPicPr>
            <a:picLocks noChangeAspect="1"/>
          </p:cNvPicPr>
          <p:nvPr/>
        </p:nvPicPr>
        <p:blipFill>
          <a:blip r:embed="rId7"/>
          <a:stretch>
            <a:fillRect/>
          </a:stretch>
        </p:blipFill>
        <p:spPr>
          <a:xfrm>
            <a:off x="519717" y="2120975"/>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972484"/>
            <a:ext cx="5457036" cy="668209"/>
          </a:xfrm>
          <a:prstGeom prst="rect">
            <a:avLst/>
          </a:prstGeom>
        </p:spPr>
      </p:pic>
      <p:pic>
        <p:nvPicPr>
          <p:cNvPr id="9" name="Image 7" descr="preencoded.png"/>
          <p:cNvPicPr>
            <a:picLocks noChangeAspect="1"/>
          </p:cNvPicPr>
          <p:nvPr/>
        </p:nvPicPr>
        <p:blipFill>
          <a:blip r:embed="rId8"/>
          <a:stretch>
            <a:fillRect/>
          </a:stretch>
        </p:blipFill>
        <p:spPr>
          <a:xfrm>
            <a:off x="6199490" y="2120975"/>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863428"/>
            <a:ext cx="5457036" cy="668209"/>
          </a:xfrm>
          <a:prstGeom prst="rect">
            <a:avLst/>
          </a:prstGeom>
        </p:spPr>
      </p:pic>
      <p:pic>
        <p:nvPicPr>
          <p:cNvPr id="11" name="Image 9" descr="preencoded.png"/>
          <p:cNvPicPr>
            <a:picLocks noChangeAspect="1"/>
          </p:cNvPicPr>
          <p:nvPr/>
        </p:nvPicPr>
        <p:blipFill>
          <a:blip r:embed="rId9"/>
          <a:stretch>
            <a:fillRect/>
          </a:stretch>
        </p:blipFill>
        <p:spPr>
          <a:xfrm>
            <a:off x="519717" y="3011919"/>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863428"/>
            <a:ext cx="5457036" cy="668209"/>
          </a:xfrm>
          <a:prstGeom prst="rect">
            <a:avLst/>
          </a:prstGeom>
        </p:spPr>
      </p:pic>
      <p:pic>
        <p:nvPicPr>
          <p:cNvPr id="13" name="Image 11" descr="preencoded.png"/>
          <p:cNvPicPr>
            <a:picLocks noChangeAspect="1"/>
          </p:cNvPicPr>
          <p:nvPr/>
        </p:nvPicPr>
        <p:blipFill>
          <a:blip r:embed="rId10"/>
          <a:stretch>
            <a:fillRect/>
          </a:stretch>
        </p:blipFill>
        <p:spPr>
          <a:xfrm>
            <a:off x="6199490" y="3011919"/>
            <a:ext cx="371227" cy="371227"/>
          </a:xfrm>
          <a:prstGeom prst="rect">
            <a:avLst/>
          </a:prstGeom>
        </p:spPr>
      </p:pic>
      <p:pic>
        <p:nvPicPr>
          <p:cNvPr id="14" name="Image 12" descr="preencoded.png"/>
          <p:cNvPicPr>
            <a:picLocks noChangeAspect="1"/>
          </p:cNvPicPr>
          <p:nvPr/>
        </p:nvPicPr>
        <p:blipFill>
          <a:blip r:embed="rId11"/>
          <a:stretch>
            <a:fillRect/>
          </a:stretch>
        </p:blipFill>
        <p:spPr>
          <a:xfrm>
            <a:off x="371227" y="4756686"/>
            <a:ext cx="2672834" cy="890945"/>
          </a:xfrm>
          <a:prstGeom prst="rect">
            <a:avLst/>
          </a:prstGeom>
        </p:spPr>
      </p:pic>
      <p:pic>
        <p:nvPicPr>
          <p:cNvPr id="15" name="Image 13" descr="preencoded.png"/>
          <p:cNvPicPr>
            <a:picLocks noChangeAspect="1"/>
          </p:cNvPicPr>
          <p:nvPr/>
        </p:nvPicPr>
        <p:blipFill>
          <a:blip r:embed="rId12"/>
          <a:stretch>
            <a:fillRect/>
          </a:stretch>
        </p:blipFill>
        <p:spPr>
          <a:xfrm>
            <a:off x="482595" y="4905177"/>
            <a:ext cx="148491" cy="148491"/>
          </a:xfrm>
          <a:prstGeom prst="rect">
            <a:avLst/>
          </a:prstGeom>
        </p:spPr>
      </p:pic>
      <p:pic>
        <p:nvPicPr>
          <p:cNvPr id="16" name="Image 14" descr="preencoded.png"/>
          <p:cNvPicPr>
            <a:picLocks noChangeAspect="1"/>
          </p:cNvPicPr>
          <p:nvPr/>
        </p:nvPicPr>
        <p:blipFill>
          <a:blip r:embed="rId13"/>
          <a:stretch>
            <a:fillRect/>
          </a:stretch>
        </p:blipFill>
        <p:spPr>
          <a:xfrm>
            <a:off x="3192552" y="4756686"/>
            <a:ext cx="2672834" cy="890945"/>
          </a:xfrm>
          <a:prstGeom prst="rect">
            <a:avLst/>
          </a:prstGeom>
        </p:spPr>
      </p:pic>
      <p:pic>
        <p:nvPicPr>
          <p:cNvPr id="17" name="Image 15" descr="preencoded.png"/>
          <p:cNvPicPr>
            <a:picLocks noChangeAspect="1"/>
          </p:cNvPicPr>
          <p:nvPr/>
        </p:nvPicPr>
        <p:blipFill>
          <a:blip r:embed="rId14"/>
          <a:stretch>
            <a:fillRect/>
          </a:stretch>
        </p:blipFill>
        <p:spPr>
          <a:xfrm>
            <a:off x="3303920" y="4905177"/>
            <a:ext cx="167052" cy="148491"/>
          </a:xfrm>
          <a:prstGeom prst="rect">
            <a:avLst/>
          </a:prstGeom>
        </p:spPr>
      </p:pic>
      <p:pic>
        <p:nvPicPr>
          <p:cNvPr id="18" name="Image 16" descr="preencoded.png"/>
          <p:cNvPicPr>
            <a:picLocks noChangeAspect="1"/>
          </p:cNvPicPr>
          <p:nvPr/>
        </p:nvPicPr>
        <p:blipFill>
          <a:blip r:embed="rId15"/>
          <a:stretch>
            <a:fillRect/>
          </a:stretch>
        </p:blipFill>
        <p:spPr>
          <a:xfrm>
            <a:off x="6013876" y="4756686"/>
            <a:ext cx="2672834" cy="890945"/>
          </a:xfrm>
          <a:prstGeom prst="rect">
            <a:avLst/>
          </a:prstGeom>
        </p:spPr>
      </p:pic>
      <p:pic>
        <p:nvPicPr>
          <p:cNvPr id="19" name="Image 17" descr="preencoded.png"/>
          <p:cNvPicPr>
            <a:picLocks noChangeAspect="1"/>
          </p:cNvPicPr>
          <p:nvPr/>
        </p:nvPicPr>
        <p:blipFill>
          <a:blip r:embed="rId16"/>
          <a:stretch>
            <a:fillRect/>
          </a:stretch>
        </p:blipFill>
        <p:spPr>
          <a:xfrm>
            <a:off x="6125244" y="4905177"/>
            <a:ext cx="148491" cy="148491"/>
          </a:xfrm>
          <a:prstGeom prst="rect">
            <a:avLst/>
          </a:prstGeom>
        </p:spPr>
      </p:pic>
      <p:pic>
        <p:nvPicPr>
          <p:cNvPr id="20" name="Image 18" descr="preencoded.png"/>
          <p:cNvPicPr>
            <a:picLocks noChangeAspect="1"/>
          </p:cNvPicPr>
          <p:nvPr/>
        </p:nvPicPr>
        <p:blipFill>
          <a:blip r:embed="rId17"/>
          <a:stretch>
            <a:fillRect/>
          </a:stretch>
        </p:blipFill>
        <p:spPr>
          <a:xfrm>
            <a:off x="8835201" y="4756686"/>
            <a:ext cx="2672834" cy="890945"/>
          </a:xfrm>
          <a:prstGeom prst="rect">
            <a:avLst/>
          </a:prstGeom>
        </p:spPr>
      </p:pic>
      <p:pic>
        <p:nvPicPr>
          <p:cNvPr id="21" name="Image 19" descr="preencoded.png"/>
          <p:cNvPicPr>
            <a:picLocks noChangeAspect="1"/>
          </p:cNvPicPr>
          <p:nvPr/>
        </p:nvPicPr>
        <p:blipFill>
          <a:blip r:embed="rId18"/>
          <a:stretch>
            <a:fillRect/>
          </a:stretch>
        </p:blipFill>
        <p:spPr>
          <a:xfrm>
            <a:off x="8946569" y="4905177"/>
            <a:ext cx="148491" cy="148491"/>
          </a:xfrm>
          <a:prstGeom prst="rect">
            <a:avLst/>
          </a:prstGeom>
        </p:spPr>
      </p:pic>
      <p:pic>
        <p:nvPicPr>
          <p:cNvPr id="23" name="Image 21" descr="preencoded.png"/>
          <p:cNvPicPr>
            <a:picLocks noChangeAspect="1"/>
          </p:cNvPicPr>
          <p:nvPr/>
        </p:nvPicPr>
        <p:blipFill>
          <a:blip r:embed="rId19"/>
          <a:stretch>
            <a:fillRect/>
          </a:stretch>
        </p:blipFill>
        <p:spPr>
          <a:xfrm>
            <a:off x="7820563" y="6362243"/>
            <a:ext cx="3761718" cy="55684"/>
          </a:xfrm>
          <a:prstGeom prst="rect">
            <a:avLst/>
          </a:prstGeom>
        </p:spPr>
      </p:pic>
      <p:pic>
        <p:nvPicPr>
          <p:cNvPr id="24" name="Image 22" descr="preencoded.png"/>
          <p:cNvPicPr>
            <a:picLocks noChangeAspect="1"/>
          </p:cNvPicPr>
          <p:nvPr/>
        </p:nvPicPr>
        <p:blipFill>
          <a:blip r:embed="rId20"/>
          <a:stretch>
            <a:fillRect/>
          </a:stretch>
        </p:blipFill>
        <p:spPr>
          <a:xfrm>
            <a:off x="7820564" y="6362243"/>
            <a:ext cx="3291449" cy="55684"/>
          </a:xfrm>
          <a:prstGeom prst="rect">
            <a:avLst/>
          </a:prstGeom>
        </p:spPr>
      </p:pic>
      <p:sp>
        <p:nvSpPr>
          <p:cNvPr id="25" name="Text 0"/>
          <p:cNvSpPr/>
          <p:nvPr/>
        </p:nvSpPr>
        <p:spPr>
          <a:xfrm>
            <a:off x="296982" y="227717"/>
            <a:ext cx="22703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7" name="Text 2"/>
          <p:cNvSpPr/>
          <p:nvPr/>
        </p:nvSpPr>
        <p:spPr>
          <a:xfrm>
            <a:off x="371227" y="1081539"/>
            <a:ext cx="11136809" cy="668209"/>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In AWS IAM, which access level typically grants permission to view the contents and attributes of resources?</a:t>
            </a:r>
            <a:endParaRPr lang="en-US" sz="2192" dirty="0"/>
          </a:p>
        </p:txBody>
      </p:sp>
      <p:sp>
        <p:nvSpPr>
          <p:cNvPr id="28" name="Text 3"/>
          <p:cNvSpPr/>
          <p:nvPr/>
        </p:nvSpPr>
        <p:spPr>
          <a:xfrm>
            <a:off x="647762" y="212097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9" name="Text 4"/>
          <p:cNvSpPr/>
          <p:nvPr/>
        </p:nvSpPr>
        <p:spPr>
          <a:xfrm>
            <a:off x="1039436" y="2120975"/>
            <a:ext cx="38944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List</a:t>
            </a:r>
            <a:endParaRPr lang="en-US" sz="1461" dirty="0"/>
          </a:p>
        </p:txBody>
      </p:sp>
      <p:sp>
        <p:nvSpPr>
          <p:cNvPr id="30" name="Text 5"/>
          <p:cNvSpPr/>
          <p:nvPr/>
        </p:nvSpPr>
        <p:spPr>
          <a:xfrm>
            <a:off x="6328404" y="212097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1" name="Text 6"/>
          <p:cNvSpPr/>
          <p:nvPr/>
        </p:nvSpPr>
        <p:spPr>
          <a:xfrm>
            <a:off x="6719207" y="2120975"/>
            <a:ext cx="55979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Read</a:t>
            </a:r>
            <a:endParaRPr lang="en-US" sz="1461" dirty="0"/>
          </a:p>
        </p:txBody>
      </p:sp>
      <p:sp>
        <p:nvSpPr>
          <p:cNvPr id="32" name="Text 7"/>
          <p:cNvSpPr/>
          <p:nvPr/>
        </p:nvSpPr>
        <p:spPr>
          <a:xfrm>
            <a:off x="650807" y="301191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3" name="Text 8"/>
          <p:cNvSpPr/>
          <p:nvPr/>
        </p:nvSpPr>
        <p:spPr>
          <a:xfrm>
            <a:off x="1039436" y="3011919"/>
            <a:ext cx="58816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Write</a:t>
            </a:r>
            <a:endParaRPr lang="en-US" sz="1461" dirty="0"/>
          </a:p>
        </p:txBody>
      </p:sp>
      <p:sp>
        <p:nvSpPr>
          <p:cNvPr id="34" name="Text 9"/>
          <p:cNvSpPr/>
          <p:nvPr/>
        </p:nvSpPr>
        <p:spPr>
          <a:xfrm>
            <a:off x="6323474" y="301191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5" name="Text 10"/>
          <p:cNvSpPr/>
          <p:nvPr/>
        </p:nvSpPr>
        <p:spPr>
          <a:xfrm>
            <a:off x="6719208" y="3011919"/>
            <a:ext cx="288025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Permissions management</a:t>
            </a:r>
            <a:endParaRPr lang="en-US" sz="1461" dirty="0"/>
          </a:p>
        </p:txBody>
      </p:sp>
      <p:sp>
        <p:nvSpPr>
          <p:cNvPr id="36" name="Text 11"/>
          <p:cNvSpPr/>
          <p:nvPr/>
        </p:nvSpPr>
        <p:spPr>
          <a:xfrm>
            <a:off x="705331" y="4868054"/>
            <a:ext cx="1110027" cy="222736"/>
          </a:xfrm>
          <a:prstGeom prst="rect">
            <a:avLst/>
          </a:prstGeom>
          <a:noFill/>
          <a:ln/>
        </p:spPr>
        <p:txBody>
          <a:bodyPr vert="horz" wrap="square" lIns="0" tIns="0" rIns="0" bIns="0" rtlCol="0" anchor="t"/>
          <a:lstStyle/>
          <a:p>
            <a:pPr>
              <a:lnSpc>
                <a:spcPts val="1754"/>
              </a:lnSpc>
            </a:pPr>
            <a:r>
              <a:rPr lang="en-US" sz="1169" b="1" dirty="0">
                <a:solidFill>
                  <a:srgbClr val="1D4ED8"/>
                </a:solidFill>
                <a:latin typeface="ui-sans-serif" pitchFamily="34" charset="0"/>
                <a:ea typeface="ui-sans-serif" pitchFamily="34" charset="-122"/>
                <a:cs typeface="ui-sans-serif" pitchFamily="34" charset="-120"/>
              </a:rPr>
              <a:t>List Access</a:t>
            </a:r>
            <a:endParaRPr lang="en-US" sz="1169" dirty="0"/>
          </a:p>
        </p:txBody>
      </p:sp>
      <p:sp>
        <p:nvSpPr>
          <p:cNvPr id="37" name="Text 12"/>
          <p:cNvSpPr/>
          <p:nvPr/>
        </p:nvSpPr>
        <p:spPr>
          <a:xfrm>
            <a:off x="482595" y="5165036"/>
            <a:ext cx="2940117" cy="185613"/>
          </a:xfrm>
          <a:prstGeom prst="rect">
            <a:avLst/>
          </a:prstGeom>
          <a:noFill/>
          <a:ln/>
        </p:spPr>
        <p:txBody>
          <a:bodyPr vert="horz" wrap="square" lIns="0" tIns="0" rIns="0" bIns="0" rtlCol="0" anchor="t"/>
          <a:lstStyle/>
          <a:p>
            <a:pPr>
              <a:lnSpc>
                <a:spcPts val="1461"/>
              </a:lnSpc>
            </a:pPr>
            <a:r>
              <a:rPr lang="en-US" sz="1023" dirty="0">
                <a:solidFill>
                  <a:srgbClr val="1E40AF"/>
                </a:solidFill>
                <a:latin typeface="ui-sans-serif" pitchFamily="34" charset="0"/>
                <a:ea typeface="ui-sans-serif" pitchFamily="34" charset="-122"/>
                <a:cs typeface="ui-sans-serif" pitchFamily="34" charset="-120"/>
              </a:rPr>
              <a:t>Allows listing of resources</a:t>
            </a:r>
            <a:endParaRPr lang="en-US" sz="1023" dirty="0"/>
          </a:p>
        </p:txBody>
      </p:sp>
      <p:sp>
        <p:nvSpPr>
          <p:cNvPr id="38" name="Text 13"/>
          <p:cNvSpPr/>
          <p:nvPr/>
        </p:nvSpPr>
        <p:spPr>
          <a:xfrm>
            <a:off x="3545217" y="4868054"/>
            <a:ext cx="1250107" cy="222736"/>
          </a:xfrm>
          <a:prstGeom prst="rect">
            <a:avLst/>
          </a:prstGeom>
          <a:noFill/>
          <a:ln/>
        </p:spPr>
        <p:txBody>
          <a:bodyPr vert="horz" wrap="square" lIns="0" tIns="0" rIns="0" bIns="0" rtlCol="0" anchor="t"/>
          <a:lstStyle/>
          <a:p>
            <a:pPr>
              <a:lnSpc>
                <a:spcPts val="1754"/>
              </a:lnSpc>
            </a:pPr>
            <a:r>
              <a:rPr lang="en-US" sz="1169" b="1" dirty="0">
                <a:solidFill>
                  <a:srgbClr val="15803D"/>
                </a:solidFill>
                <a:latin typeface="ui-sans-serif" pitchFamily="34" charset="0"/>
                <a:ea typeface="ui-sans-serif" pitchFamily="34" charset="-122"/>
                <a:cs typeface="ui-sans-serif" pitchFamily="34" charset="-120"/>
              </a:rPr>
              <a:t>Read Access</a:t>
            </a:r>
            <a:endParaRPr lang="en-US" sz="1169" dirty="0"/>
          </a:p>
        </p:txBody>
      </p:sp>
      <p:sp>
        <p:nvSpPr>
          <p:cNvPr id="39" name="Text 14"/>
          <p:cNvSpPr/>
          <p:nvPr/>
        </p:nvSpPr>
        <p:spPr>
          <a:xfrm>
            <a:off x="3303920" y="5165036"/>
            <a:ext cx="2450098" cy="371227"/>
          </a:xfrm>
          <a:prstGeom prst="rect">
            <a:avLst/>
          </a:prstGeom>
          <a:noFill/>
          <a:ln/>
        </p:spPr>
        <p:txBody>
          <a:bodyPr vert="horz" wrap="square" lIns="0" tIns="0" rIns="0" bIns="0" rtlCol="0" anchor="t"/>
          <a:lstStyle/>
          <a:p>
            <a:pPr>
              <a:lnSpc>
                <a:spcPts val="1461"/>
              </a:lnSpc>
            </a:pPr>
            <a:r>
              <a:rPr lang="en-US" sz="1023" dirty="0">
                <a:solidFill>
                  <a:srgbClr val="166534"/>
                </a:solidFill>
                <a:latin typeface="ui-sans-serif" pitchFamily="34" charset="0"/>
                <a:ea typeface="ui-sans-serif" pitchFamily="34" charset="-122"/>
                <a:cs typeface="ui-sans-serif" pitchFamily="34" charset="-120"/>
              </a:rPr>
              <a:t>Allows viewing contents and attributes</a:t>
            </a:r>
            <a:endParaRPr lang="en-US" sz="1023" dirty="0"/>
          </a:p>
        </p:txBody>
      </p:sp>
      <p:sp>
        <p:nvSpPr>
          <p:cNvPr id="40" name="Text 15"/>
          <p:cNvSpPr/>
          <p:nvPr/>
        </p:nvSpPr>
        <p:spPr>
          <a:xfrm>
            <a:off x="6347981" y="4868054"/>
            <a:ext cx="1292565" cy="222736"/>
          </a:xfrm>
          <a:prstGeom prst="rect">
            <a:avLst/>
          </a:prstGeom>
          <a:noFill/>
          <a:ln/>
        </p:spPr>
        <p:txBody>
          <a:bodyPr vert="horz" wrap="square" lIns="0" tIns="0" rIns="0" bIns="0" rtlCol="0" anchor="t"/>
          <a:lstStyle/>
          <a:p>
            <a:pPr>
              <a:lnSpc>
                <a:spcPts val="1754"/>
              </a:lnSpc>
            </a:pPr>
            <a:r>
              <a:rPr lang="en-US" sz="1169" b="1" dirty="0">
                <a:solidFill>
                  <a:srgbClr val="A16207"/>
                </a:solidFill>
                <a:latin typeface="ui-sans-serif" pitchFamily="34" charset="0"/>
                <a:ea typeface="ui-sans-serif" pitchFamily="34" charset="-122"/>
                <a:cs typeface="ui-sans-serif" pitchFamily="34" charset="-120"/>
              </a:rPr>
              <a:t>Write Access</a:t>
            </a:r>
            <a:endParaRPr lang="en-US" sz="1169" dirty="0"/>
          </a:p>
        </p:txBody>
      </p:sp>
      <p:sp>
        <p:nvSpPr>
          <p:cNvPr id="41" name="Text 16"/>
          <p:cNvSpPr/>
          <p:nvPr/>
        </p:nvSpPr>
        <p:spPr>
          <a:xfrm>
            <a:off x="6125245" y="5165036"/>
            <a:ext cx="2940117" cy="185613"/>
          </a:xfrm>
          <a:prstGeom prst="rect">
            <a:avLst/>
          </a:prstGeom>
          <a:noFill/>
          <a:ln/>
        </p:spPr>
        <p:txBody>
          <a:bodyPr vert="horz" wrap="square" lIns="0" tIns="0" rIns="0" bIns="0" rtlCol="0" anchor="t"/>
          <a:lstStyle/>
          <a:p>
            <a:pPr>
              <a:lnSpc>
                <a:spcPts val="1461"/>
              </a:lnSpc>
            </a:pPr>
            <a:r>
              <a:rPr lang="en-US" sz="1023" dirty="0">
                <a:solidFill>
                  <a:srgbClr val="854D0E"/>
                </a:solidFill>
                <a:latin typeface="ui-sans-serif" pitchFamily="34" charset="0"/>
                <a:ea typeface="ui-sans-serif" pitchFamily="34" charset="-122"/>
                <a:cs typeface="ui-sans-serif" pitchFamily="34" charset="-120"/>
              </a:rPr>
              <a:t>Allows creating/modifying resources</a:t>
            </a:r>
            <a:endParaRPr lang="en-US" sz="1023" dirty="0"/>
          </a:p>
        </p:txBody>
      </p:sp>
      <p:sp>
        <p:nvSpPr>
          <p:cNvPr id="42" name="Text 17"/>
          <p:cNvSpPr/>
          <p:nvPr/>
        </p:nvSpPr>
        <p:spPr>
          <a:xfrm>
            <a:off x="9169306" y="4868054"/>
            <a:ext cx="1958860" cy="222736"/>
          </a:xfrm>
          <a:prstGeom prst="rect">
            <a:avLst/>
          </a:prstGeom>
          <a:noFill/>
          <a:ln/>
        </p:spPr>
        <p:txBody>
          <a:bodyPr vert="horz" wrap="square" lIns="0" tIns="0" rIns="0" bIns="0" rtlCol="0" anchor="t"/>
          <a:lstStyle/>
          <a:p>
            <a:pPr>
              <a:lnSpc>
                <a:spcPts val="1754"/>
              </a:lnSpc>
            </a:pPr>
            <a:r>
              <a:rPr lang="en-US" sz="1169" b="1" dirty="0">
                <a:solidFill>
                  <a:srgbClr val="B91C1C"/>
                </a:solidFill>
                <a:latin typeface="ui-sans-serif" pitchFamily="34" charset="0"/>
                <a:ea typeface="ui-sans-serif" pitchFamily="34" charset="-122"/>
                <a:cs typeface="ui-sans-serif" pitchFamily="34" charset="-120"/>
              </a:rPr>
              <a:t>Permissions Access</a:t>
            </a:r>
            <a:endParaRPr lang="en-US" sz="1169" dirty="0"/>
          </a:p>
        </p:txBody>
      </p:sp>
      <p:sp>
        <p:nvSpPr>
          <p:cNvPr id="43" name="Text 18"/>
          <p:cNvSpPr/>
          <p:nvPr/>
        </p:nvSpPr>
        <p:spPr>
          <a:xfrm>
            <a:off x="8946570" y="5165036"/>
            <a:ext cx="2940117" cy="185613"/>
          </a:xfrm>
          <a:prstGeom prst="rect">
            <a:avLst/>
          </a:prstGeom>
          <a:noFill/>
          <a:ln/>
        </p:spPr>
        <p:txBody>
          <a:bodyPr vert="horz" wrap="square" lIns="0" tIns="0" rIns="0" bIns="0" rtlCol="0" anchor="t"/>
          <a:lstStyle/>
          <a:p>
            <a:pPr>
              <a:lnSpc>
                <a:spcPts val="1461"/>
              </a:lnSpc>
            </a:pPr>
            <a:r>
              <a:rPr lang="en-US" sz="1023" dirty="0">
                <a:solidFill>
                  <a:srgbClr val="991B1B"/>
                </a:solidFill>
                <a:latin typeface="ui-sans-serif" pitchFamily="34" charset="0"/>
                <a:ea typeface="ui-sans-serif" pitchFamily="34" charset="-122"/>
                <a:cs typeface="ui-sans-serif" pitchFamily="34" charset="-120"/>
              </a:rPr>
              <a:t>Allows managing permissions</a:t>
            </a:r>
            <a:endParaRPr lang="en-US" sz="1023"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5122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95122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898238"/>
            <a:ext cx="5457036" cy="668209"/>
          </a:xfrm>
          <a:prstGeom prst="rect">
            <a:avLst/>
          </a:prstGeom>
        </p:spPr>
      </p:pic>
      <p:pic>
        <p:nvPicPr>
          <p:cNvPr id="7" name="Image 5" descr="preencoded.png"/>
          <p:cNvPicPr>
            <a:picLocks noChangeAspect="1"/>
          </p:cNvPicPr>
          <p:nvPr/>
        </p:nvPicPr>
        <p:blipFill>
          <a:blip r:embed="rId7"/>
          <a:stretch>
            <a:fillRect/>
          </a:stretch>
        </p:blipFill>
        <p:spPr>
          <a:xfrm>
            <a:off x="519717" y="2046729"/>
            <a:ext cx="371227" cy="371227"/>
          </a:xfrm>
          <a:prstGeom prst="rect">
            <a:avLst/>
          </a:prstGeom>
        </p:spPr>
      </p:pic>
      <p:pic>
        <p:nvPicPr>
          <p:cNvPr id="8" name="Image 6" descr="preencoded.png"/>
          <p:cNvPicPr>
            <a:picLocks noChangeAspect="1"/>
          </p:cNvPicPr>
          <p:nvPr/>
        </p:nvPicPr>
        <p:blipFill>
          <a:blip r:embed="rId8"/>
          <a:stretch>
            <a:fillRect/>
          </a:stretch>
        </p:blipFill>
        <p:spPr>
          <a:xfrm>
            <a:off x="6050999" y="1898238"/>
            <a:ext cx="5457036" cy="668209"/>
          </a:xfrm>
          <a:prstGeom prst="rect">
            <a:avLst/>
          </a:prstGeom>
        </p:spPr>
      </p:pic>
      <p:pic>
        <p:nvPicPr>
          <p:cNvPr id="9" name="Image 7" descr="preencoded.png"/>
          <p:cNvPicPr>
            <a:picLocks noChangeAspect="1"/>
          </p:cNvPicPr>
          <p:nvPr/>
        </p:nvPicPr>
        <p:blipFill>
          <a:blip r:embed="rId9"/>
          <a:stretch>
            <a:fillRect/>
          </a:stretch>
        </p:blipFill>
        <p:spPr>
          <a:xfrm>
            <a:off x="6199490" y="2046729"/>
            <a:ext cx="371227" cy="371227"/>
          </a:xfrm>
          <a:prstGeom prst="rect">
            <a:avLst/>
          </a:prstGeom>
        </p:spPr>
      </p:pic>
      <p:pic>
        <p:nvPicPr>
          <p:cNvPr id="10" name="Image 8" descr="preencoded.png"/>
          <p:cNvPicPr>
            <a:picLocks noChangeAspect="1"/>
          </p:cNvPicPr>
          <p:nvPr/>
        </p:nvPicPr>
        <p:blipFill>
          <a:blip r:embed="rId10"/>
          <a:stretch>
            <a:fillRect/>
          </a:stretch>
        </p:blipFill>
        <p:spPr>
          <a:xfrm>
            <a:off x="11136808" y="2046729"/>
            <a:ext cx="222736" cy="296982"/>
          </a:xfrm>
          <a:prstGeom prst="rect">
            <a:avLst/>
          </a:prstGeom>
        </p:spPr>
      </p:pic>
      <p:pic>
        <p:nvPicPr>
          <p:cNvPr id="11" name="Image 9" descr="preencoded.png"/>
          <p:cNvPicPr>
            <a:picLocks noChangeAspect="1"/>
          </p:cNvPicPr>
          <p:nvPr/>
        </p:nvPicPr>
        <p:blipFill>
          <a:blip r:embed="rId11"/>
          <a:stretch>
            <a:fillRect/>
          </a:stretch>
        </p:blipFill>
        <p:spPr>
          <a:xfrm>
            <a:off x="371227" y="2789183"/>
            <a:ext cx="5457036" cy="668209"/>
          </a:xfrm>
          <a:prstGeom prst="rect">
            <a:avLst/>
          </a:prstGeom>
        </p:spPr>
      </p:pic>
      <p:pic>
        <p:nvPicPr>
          <p:cNvPr id="12" name="Image 10" descr="preencoded.png"/>
          <p:cNvPicPr>
            <a:picLocks noChangeAspect="1"/>
          </p:cNvPicPr>
          <p:nvPr/>
        </p:nvPicPr>
        <p:blipFill>
          <a:blip r:embed="rId12"/>
          <a:stretch>
            <a:fillRect/>
          </a:stretch>
        </p:blipFill>
        <p:spPr>
          <a:xfrm>
            <a:off x="519717" y="2937674"/>
            <a:ext cx="371227" cy="371227"/>
          </a:xfrm>
          <a:prstGeom prst="rect">
            <a:avLst/>
          </a:prstGeom>
        </p:spPr>
      </p:pic>
      <p:pic>
        <p:nvPicPr>
          <p:cNvPr id="13" name="Image 11" descr="preencoded.png"/>
          <p:cNvPicPr>
            <a:picLocks noChangeAspect="1"/>
          </p:cNvPicPr>
          <p:nvPr/>
        </p:nvPicPr>
        <p:blipFill>
          <a:blip r:embed="rId11"/>
          <a:stretch>
            <a:fillRect/>
          </a:stretch>
        </p:blipFill>
        <p:spPr>
          <a:xfrm>
            <a:off x="6050999" y="2789183"/>
            <a:ext cx="5457036" cy="668209"/>
          </a:xfrm>
          <a:prstGeom prst="rect">
            <a:avLst/>
          </a:prstGeom>
        </p:spPr>
      </p:pic>
      <p:pic>
        <p:nvPicPr>
          <p:cNvPr id="14" name="Image 12" descr="preencoded.png"/>
          <p:cNvPicPr>
            <a:picLocks noChangeAspect="1"/>
          </p:cNvPicPr>
          <p:nvPr/>
        </p:nvPicPr>
        <p:blipFill>
          <a:blip r:embed="rId13"/>
          <a:stretch>
            <a:fillRect/>
          </a:stretch>
        </p:blipFill>
        <p:spPr>
          <a:xfrm>
            <a:off x="6199490" y="2937674"/>
            <a:ext cx="371227" cy="371227"/>
          </a:xfrm>
          <a:prstGeom prst="rect">
            <a:avLst/>
          </a:prstGeom>
        </p:spPr>
      </p:pic>
      <p:pic>
        <p:nvPicPr>
          <p:cNvPr id="15" name="Image 13" descr="preencoded.png"/>
          <p:cNvPicPr>
            <a:picLocks noChangeAspect="1"/>
          </p:cNvPicPr>
          <p:nvPr/>
        </p:nvPicPr>
        <p:blipFill>
          <a:blip r:embed="rId14"/>
          <a:stretch>
            <a:fillRect/>
          </a:stretch>
        </p:blipFill>
        <p:spPr>
          <a:xfrm>
            <a:off x="371227" y="3754373"/>
            <a:ext cx="11136809" cy="1596276"/>
          </a:xfrm>
          <a:prstGeom prst="rect">
            <a:avLst/>
          </a:prstGeom>
        </p:spPr>
      </p:pic>
      <p:pic>
        <p:nvPicPr>
          <p:cNvPr id="16" name="Image 14" descr="preencoded.png"/>
          <p:cNvPicPr>
            <a:picLocks noChangeAspect="1"/>
          </p:cNvPicPr>
          <p:nvPr/>
        </p:nvPicPr>
        <p:blipFill>
          <a:blip r:embed="rId15"/>
          <a:stretch>
            <a:fillRect/>
          </a:stretch>
        </p:blipFill>
        <p:spPr>
          <a:xfrm>
            <a:off x="593963" y="4014232"/>
            <a:ext cx="139210" cy="185613"/>
          </a:xfrm>
          <a:prstGeom prst="rect">
            <a:avLst/>
          </a:prstGeom>
        </p:spPr>
      </p:pic>
      <p:pic>
        <p:nvPicPr>
          <p:cNvPr id="17" name="Image 15" descr="preencoded.png"/>
          <p:cNvPicPr>
            <a:picLocks noChangeAspect="1"/>
          </p:cNvPicPr>
          <p:nvPr/>
        </p:nvPicPr>
        <p:blipFill>
          <a:blip r:embed="rId16"/>
          <a:stretch>
            <a:fillRect/>
          </a:stretch>
        </p:blipFill>
        <p:spPr>
          <a:xfrm>
            <a:off x="371227" y="5712595"/>
            <a:ext cx="148491" cy="148491"/>
          </a:xfrm>
          <a:prstGeom prst="rect">
            <a:avLst/>
          </a:prstGeom>
        </p:spPr>
      </p:pic>
      <p:pic>
        <p:nvPicPr>
          <p:cNvPr id="18" name="Image 16" descr="preencoded.png"/>
          <p:cNvPicPr>
            <a:picLocks noChangeAspect="1"/>
          </p:cNvPicPr>
          <p:nvPr/>
        </p:nvPicPr>
        <p:blipFill>
          <a:blip r:embed="rId17"/>
          <a:stretch>
            <a:fillRect/>
          </a:stretch>
        </p:blipFill>
        <p:spPr>
          <a:xfrm>
            <a:off x="-1" y="6287997"/>
            <a:ext cx="11879263" cy="742454"/>
          </a:xfrm>
          <a:prstGeom prst="rect">
            <a:avLst/>
          </a:prstGeom>
        </p:spPr>
      </p:pic>
      <p:pic>
        <p:nvPicPr>
          <p:cNvPr id="19" name="Image 17" descr="preencoded.png"/>
          <p:cNvPicPr>
            <a:picLocks noChangeAspect="1"/>
          </p:cNvPicPr>
          <p:nvPr/>
        </p:nvPicPr>
        <p:blipFill>
          <a:blip r:embed="rId18"/>
          <a:stretch>
            <a:fillRect/>
          </a:stretch>
        </p:blipFill>
        <p:spPr>
          <a:xfrm>
            <a:off x="7820563" y="6631382"/>
            <a:ext cx="3761718" cy="55684"/>
          </a:xfrm>
          <a:prstGeom prst="rect">
            <a:avLst/>
          </a:prstGeom>
        </p:spPr>
      </p:pic>
      <p:pic>
        <p:nvPicPr>
          <p:cNvPr id="20" name="Image 18" descr="preencoded.png"/>
          <p:cNvPicPr>
            <a:picLocks noChangeAspect="1"/>
          </p:cNvPicPr>
          <p:nvPr/>
        </p:nvPicPr>
        <p:blipFill>
          <a:blip r:embed="rId19"/>
          <a:stretch>
            <a:fillRect/>
          </a:stretch>
        </p:blipFill>
        <p:spPr>
          <a:xfrm>
            <a:off x="7820564" y="6631382"/>
            <a:ext cx="3291449" cy="55684"/>
          </a:xfrm>
          <a:prstGeom prst="rect">
            <a:avLst/>
          </a:prstGeom>
        </p:spPr>
      </p:pic>
      <p:sp>
        <p:nvSpPr>
          <p:cNvPr id="21" name="Text 0"/>
          <p:cNvSpPr/>
          <p:nvPr/>
        </p:nvSpPr>
        <p:spPr>
          <a:xfrm>
            <a:off x="296981" y="227717"/>
            <a:ext cx="19766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3</a:t>
            </a:r>
            <a:endParaRPr lang="en-US" sz="2192" dirty="0"/>
          </a:p>
        </p:txBody>
      </p:sp>
      <p:sp>
        <p:nvSpPr>
          <p:cNvPr id="23" name="Text 2"/>
          <p:cNvSpPr/>
          <p:nvPr/>
        </p:nvSpPr>
        <p:spPr>
          <a:xfrm>
            <a:off x="371227" y="1081539"/>
            <a:ext cx="11136809" cy="593963"/>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In AWS IAM, which access level typically grants permission to view the contents and attributes of resources?</a:t>
            </a:r>
            <a:endParaRPr lang="en-US" sz="1754" dirty="0"/>
          </a:p>
        </p:txBody>
      </p:sp>
      <p:sp>
        <p:nvSpPr>
          <p:cNvPr id="24" name="Text 3"/>
          <p:cNvSpPr/>
          <p:nvPr/>
        </p:nvSpPr>
        <p:spPr>
          <a:xfrm>
            <a:off x="647762" y="2046729"/>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5" name="Text 4"/>
          <p:cNvSpPr/>
          <p:nvPr/>
        </p:nvSpPr>
        <p:spPr>
          <a:xfrm>
            <a:off x="1039436" y="2046729"/>
            <a:ext cx="38944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List</a:t>
            </a:r>
            <a:endParaRPr lang="en-US" sz="1461" dirty="0"/>
          </a:p>
        </p:txBody>
      </p:sp>
      <p:sp>
        <p:nvSpPr>
          <p:cNvPr id="26" name="Text 5"/>
          <p:cNvSpPr/>
          <p:nvPr/>
        </p:nvSpPr>
        <p:spPr>
          <a:xfrm>
            <a:off x="6328404" y="2046729"/>
            <a:ext cx="371227"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7" name="Text 6"/>
          <p:cNvSpPr/>
          <p:nvPr/>
        </p:nvSpPr>
        <p:spPr>
          <a:xfrm>
            <a:off x="6719207" y="2046729"/>
            <a:ext cx="55979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Read</a:t>
            </a:r>
            <a:endParaRPr lang="en-US" sz="1461" dirty="0"/>
          </a:p>
        </p:txBody>
      </p:sp>
      <p:sp>
        <p:nvSpPr>
          <p:cNvPr id="28" name="Text 7"/>
          <p:cNvSpPr/>
          <p:nvPr/>
        </p:nvSpPr>
        <p:spPr>
          <a:xfrm>
            <a:off x="650807" y="2937674"/>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8"/>
          <p:cNvSpPr/>
          <p:nvPr/>
        </p:nvSpPr>
        <p:spPr>
          <a:xfrm>
            <a:off x="1039436" y="2937674"/>
            <a:ext cx="58816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Write</a:t>
            </a:r>
            <a:endParaRPr lang="en-US" sz="1461" dirty="0"/>
          </a:p>
        </p:txBody>
      </p:sp>
      <p:sp>
        <p:nvSpPr>
          <p:cNvPr id="30" name="Text 9"/>
          <p:cNvSpPr/>
          <p:nvPr/>
        </p:nvSpPr>
        <p:spPr>
          <a:xfrm>
            <a:off x="6323474" y="2937674"/>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1" name="Text 10"/>
          <p:cNvSpPr/>
          <p:nvPr/>
        </p:nvSpPr>
        <p:spPr>
          <a:xfrm>
            <a:off x="6719208" y="2937674"/>
            <a:ext cx="288025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Permissions management</a:t>
            </a:r>
            <a:endParaRPr lang="en-US" sz="1461" dirty="0"/>
          </a:p>
        </p:txBody>
      </p:sp>
      <p:sp>
        <p:nvSpPr>
          <p:cNvPr id="32" name="Text 11"/>
          <p:cNvSpPr/>
          <p:nvPr/>
        </p:nvSpPr>
        <p:spPr>
          <a:xfrm>
            <a:off x="807418" y="3977109"/>
            <a:ext cx="106913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33" name="Text 12"/>
          <p:cNvSpPr/>
          <p:nvPr/>
        </p:nvSpPr>
        <p:spPr>
          <a:xfrm>
            <a:off x="593963" y="4348336"/>
            <a:ext cx="10691336"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"Read" access level in IAM policies is designed to grant permissions to view the contents and attributes of AWS resources. "List" allows listing resources, "Write" allows creating/modifying/deleting resources, and "Permissions management" allows managing permissions.</a:t>
            </a:r>
            <a:endParaRPr lang="en-US" sz="1315" dirty="0"/>
          </a:p>
        </p:txBody>
      </p:sp>
      <p:sp>
        <p:nvSpPr>
          <p:cNvPr id="34" name="Text 13"/>
          <p:cNvSpPr/>
          <p:nvPr/>
        </p:nvSpPr>
        <p:spPr>
          <a:xfrm>
            <a:off x="593963" y="5656911"/>
            <a:ext cx="9492564"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Understanding access levels is crucial for implementing the principle of least privilege in AWS.</a:t>
            </a:r>
            <a:endParaRPr lang="en-US" sz="131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712625"/>
            <a:ext cx="5457036" cy="816699"/>
          </a:xfrm>
          <a:prstGeom prst="rect">
            <a:avLst/>
          </a:prstGeom>
        </p:spPr>
      </p:pic>
      <p:pic>
        <p:nvPicPr>
          <p:cNvPr id="7" name="Image 5" descr="preencoded.png"/>
          <p:cNvPicPr>
            <a:picLocks noChangeAspect="1"/>
          </p:cNvPicPr>
          <p:nvPr/>
        </p:nvPicPr>
        <p:blipFill>
          <a:blip r:embed="rId7"/>
          <a:stretch>
            <a:fillRect/>
          </a:stretch>
        </p:blipFill>
        <p:spPr>
          <a:xfrm>
            <a:off x="519717" y="1861116"/>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1712625"/>
            <a:ext cx="5457036" cy="816699"/>
          </a:xfrm>
          <a:prstGeom prst="rect">
            <a:avLst/>
          </a:prstGeom>
        </p:spPr>
      </p:pic>
      <p:pic>
        <p:nvPicPr>
          <p:cNvPr id="9" name="Image 7" descr="preencoded.png"/>
          <p:cNvPicPr>
            <a:picLocks noChangeAspect="1"/>
          </p:cNvPicPr>
          <p:nvPr/>
        </p:nvPicPr>
        <p:blipFill>
          <a:blip r:embed="rId8"/>
          <a:stretch>
            <a:fillRect/>
          </a:stretch>
        </p:blipFill>
        <p:spPr>
          <a:xfrm>
            <a:off x="6199490" y="1861116"/>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752061"/>
            <a:ext cx="5457036" cy="816699"/>
          </a:xfrm>
          <a:prstGeom prst="rect">
            <a:avLst/>
          </a:prstGeom>
        </p:spPr>
      </p:pic>
      <p:pic>
        <p:nvPicPr>
          <p:cNvPr id="11" name="Image 9" descr="preencoded.png"/>
          <p:cNvPicPr>
            <a:picLocks noChangeAspect="1"/>
          </p:cNvPicPr>
          <p:nvPr/>
        </p:nvPicPr>
        <p:blipFill>
          <a:blip r:embed="rId9"/>
          <a:stretch>
            <a:fillRect/>
          </a:stretch>
        </p:blipFill>
        <p:spPr>
          <a:xfrm>
            <a:off x="519717" y="2900551"/>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752061"/>
            <a:ext cx="5457036" cy="816699"/>
          </a:xfrm>
          <a:prstGeom prst="rect">
            <a:avLst/>
          </a:prstGeom>
        </p:spPr>
      </p:pic>
      <p:pic>
        <p:nvPicPr>
          <p:cNvPr id="13" name="Image 11" descr="preencoded.png"/>
          <p:cNvPicPr>
            <a:picLocks noChangeAspect="1"/>
          </p:cNvPicPr>
          <p:nvPr/>
        </p:nvPicPr>
        <p:blipFill>
          <a:blip r:embed="rId10"/>
          <a:stretch>
            <a:fillRect/>
          </a:stretch>
        </p:blipFill>
        <p:spPr>
          <a:xfrm>
            <a:off x="6199490" y="2900551"/>
            <a:ext cx="371227" cy="371227"/>
          </a:xfrm>
          <a:prstGeom prst="rect">
            <a:avLst/>
          </a:prstGeom>
        </p:spPr>
      </p:pic>
      <p:pic>
        <p:nvPicPr>
          <p:cNvPr id="14" name="Image 12" descr="preencoded.png"/>
          <p:cNvPicPr>
            <a:picLocks noChangeAspect="1"/>
          </p:cNvPicPr>
          <p:nvPr/>
        </p:nvPicPr>
        <p:blipFill>
          <a:blip r:embed="rId11"/>
          <a:stretch>
            <a:fillRect/>
          </a:stretch>
        </p:blipFill>
        <p:spPr>
          <a:xfrm>
            <a:off x="371227" y="5369210"/>
            <a:ext cx="148491" cy="148491"/>
          </a:xfrm>
          <a:prstGeom prst="rect">
            <a:avLst/>
          </a:prstGeom>
        </p:spPr>
      </p:pic>
      <p:pic>
        <p:nvPicPr>
          <p:cNvPr id="15" name="Image 13" descr="preencoded.png"/>
          <p:cNvPicPr>
            <a:picLocks noChangeAspect="1"/>
          </p:cNvPicPr>
          <p:nvPr/>
        </p:nvPicPr>
        <p:blipFill>
          <a:blip r:embed="rId12"/>
          <a:stretch>
            <a:fillRect/>
          </a:stretch>
        </p:blipFill>
        <p:spPr>
          <a:xfrm>
            <a:off x="-1" y="6018858"/>
            <a:ext cx="11879263" cy="742454"/>
          </a:xfrm>
          <a:prstGeom prst="rect">
            <a:avLst/>
          </a:prstGeom>
        </p:spPr>
      </p:pic>
      <p:pic>
        <p:nvPicPr>
          <p:cNvPr id="16" name="Image 14" descr="preencoded.png"/>
          <p:cNvPicPr>
            <a:picLocks noChangeAspect="1"/>
          </p:cNvPicPr>
          <p:nvPr/>
        </p:nvPicPr>
        <p:blipFill>
          <a:blip r:embed="rId13"/>
          <a:stretch>
            <a:fillRect/>
          </a:stretch>
        </p:blipFill>
        <p:spPr>
          <a:xfrm>
            <a:off x="7820563" y="6362243"/>
            <a:ext cx="3761718" cy="55684"/>
          </a:xfrm>
          <a:prstGeom prst="rect">
            <a:avLst/>
          </a:prstGeom>
        </p:spPr>
      </p:pic>
      <p:pic>
        <p:nvPicPr>
          <p:cNvPr id="17" name="Image 15" descr="preencoded.png"/>
          <p:cNvPicPr>
            <a:picLocks noChangeAspect="1"/>
          </p:cNvPicPr>
          <p:nvPr/>
        </p:nvPicPr>
        <p:blipFill>
          <a:blip r:embed="rId14"/>
          <a:stretch>
            <a:fillRect/>
          </a:stretch>
        </p:blipFill>
        <p:spPr>
          <a:xfrm>
            <a:off x="7820563" y="6362243"/>
            <a:ext cx="3526511" cy="55684"/>
          </a:xfrm>
          <a:prstGeom prst="rect">
            <a:avLst/>
          </a:prstGeom>
        </p:spPr>
      </p:pic>
      <p:sp>
        <p:nvSpPr>
          <p:cNvPr id="18" name="Text 0"/>
          <p:cNvSpPr/>
          <p:nvPr/>
        </p:nvSpPr>
        <p:spPr>
          <a:xfrm>
            <a:off x="296982" y="227717"/>
            <a:ext cx="22703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0" name="Text 2"/>
          <p:cNvSpPr/>
          <p:nvPr/>
        </p:nvSpPr>
        <p:spPr>
          <a:xfrm>
            <a:off x="371227" y="1081539"/>
            <a:ext cx="13364170" cy="334104"/>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What does the "Principle of Least Privilege" in IAM primarily advocate for?</a:t>
            </a:r>
            <a:endParaRPr lang="en-US" sz="2192" dirty="0"/>
          </a:p>
        </p:txBody>
      </p:sp>
      <p:sp>
        <p:nvSpPr>
          <p:cNvPr id="21" name="Text 3"/>
          <p:cNvSpPr/>
          <p:nvPr/>
        </p:nvSpPr>
        <p:spPr>
          <a:xfrm>
            <a:off x="647762"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039435"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Granting all users full administrative access to simplify management.</a:t>
            </a:r>
            <a:endParaRPr lang="en-US" sz="1461" dirty="0"/>
          </a:p>
        </p:txBody>
      </p:sp>
      <p:sp>
        <p:nvSpPr>
          <p:cNvPr id="23" name="Text 5"/>
          <p:cNvSpPr/>
          <p:nvPr/>
        </p:nvSpPr>
        <p:spPr>
          <a:xfrm>
            <a:off x="6328404" y="1861116"/>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6719208" y="1861116"/>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Providing only the necessary permissions for users to perform their specific tasks.</a:t>
            </a:r>
            <a:endParaRPr lang="en-US" sz="1461" dirty="0"/>
          </a:p>
        </p:txBody>
      </p:sp>
      <p:sp>
        <p:nvSpPr>
          <p:cNvPr id="25" name="Text 7"/>
          <p:cNvSpPr/>
          <p:nvPr/>
        </p:nvSpPr>
        <p:spPr>
          <a:xfrm>
            <a:off x="650807"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039435"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Allowing users to request additional permissions as needed without prior approval.</a:t>
            </a:r>
            <a:endParaRPr lang="en-US" sz="1461" dirty="0"/>
          </a:p>
        </p:txBody>
      </p:sp>
      <p:sp>
        <p:nvSpPr>
          <p:cNvPr id="27" name="Text 9"/>
          <p:cNvSpPr/>
          <p:nvPr/>
        </p:nvSpPr>
        <p:spPr>
          <a:xfrm>
            <a:off x="6323474" y="2900551"/>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6719208" y="2900551"/>
            <a:ext cx="4640337"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Denying all access by default and never granting any explicit permissions.</a:t>
            </a:r>
            <a:endParaRPr lang="en-US" sz="1461" dirty="0"/>
          </a:p>
        </p:txBody>
      </p:sp>
      <p:sp>
        <p:nvSpPr>
          <p:cNvPr id="29" name="Text 11"/>
          <p:cNvSpPr/>
          <p:nvPr/>
        </p:nvSpPr>
        <p:spPr>
          <a:xfrm>
            <a:off x="593963" y="5313526"/>
            <a:ext cx="6995656" cy="259859"/>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Security Best Practice: Minimize permissions to reduce attack surface</a:t>
            </a:r>
            <a:endParaRPr lang="en-US" sz="131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527012"/>
            <a:ext cx="11136809" cy="816699"/>
          </a:xfrm>
          <a:prstGeom prst="rect">
            <a:avLst/>
          </a:prstGeom>
        </p:spPr>
      </p:pic>
      <p:pic>
        <p:nvPicPr>
          <p:cNvPr id="7" name="Image 5" descr="preencoded.png"/>
          <p:cNvPicPr>
            <a:picLocks noChangeAspect="1"/>
          </p:cNvPicPr>
          <p:nvPr/>
        </p:nvPicPr>
        <p:blipFill>
          <a:blip r:embed="rId7"/>
          <a:stretch>
            <a:fillRect/>
          </a:stretch>
        </p:blipFill>
        <p:spPr>
          <a:xfrm>
            <a:off x="556840" y="1712625"/>
            <a:ext cx="445472" cy="445472"/>
          </a:xfrm>
          <a:prstGeom prst="rect">
            <a:avLst/>
          </a:prstGeom>
        </p:spPr>
      </p:pic>
      <p:pic>
        <p:nvPicPr>
          <p:cNvPr id="8" name="Image 6" descr="preencoded.png"/>
          <p:cNvPicPr>
            <a:picLocks noChangeAspect="1"/>
          </p:cNvPicPr>
          <p:nvPr/>
        </p:nvPicPr>
        <p:blipFill>
          <a:blip r:embed="rId8"/>
          <a:stretch>
            <a:fillRect/>
          </a:stretch>
        </p:blipFill>
        <p:spPr>
          <a:xfrm>
            <a:off x="371227" y="2603570"/>
            <a:ext cx="185613" cy="185613"/>
          </a:xfrm>
          <a:prstGeom prst="rect">
            <a:avLst/>
          </a:prstGeom>
        </p:spPr>
      </p:pic>
      <p:pic>
        <p:nvPicPr>
          <p:cNvPr id="9" name="Image 7" descr="preencoded.png"/>
          <p:cNvPicPr>
            <a:picLocks noChangeAspect="1"/>
          </p:cNvPicPr>
          <p:nvPr/>
        </p:nvPicPr>
        <p:blipFill>
          <a:blip r:embed="rId9"/>
          <a:stretch>
            <a:fillRect/>
          </a:stretch>
        </p:blipFill>
        <p:spPr>
          <a:xfrm>
            <a:off x="371227" y="3643005"/>
            <a:ext cx="11136809" cy="1484908"/>
          </a:xfrm>
          <a:prstGeom prst="rect">
            <a:avLst/>
          </a:prstGeom>
        </p:spPr>
      </p:pic>
      <p:pic>
        <p:nvPicPr>
          <p:cNvPr id="10" name="Image 8" descr="preencoded.png"/>
          <p:cNvPicPr>
            <a:picLocks noChangeAspect="1"/>
          </p:cNvPicPr>
          <p:nvPr/>
        </p:nvPicPr>
        <p:blipFill>
          <a:blip r:embed="rId10"/>
          <a:stretch>
            <a:fillRect/>
          </a:stretch>
        </p:blipFill>
        <p:spPr>
          <a:xfrm>
            <a:off x="556840" y="3828619"/>
            <a:ext cx="445472" cy="445472"/>
          </a:xfrm>
          <a:prstGeom prst="rect">
            <a:avLst/>
          </a:prstGeom>
        </p:spPr>
      </p:pic>
      <p:pic>
        <p:nvPicPr>
          <p:cNvPr id="11" name="Image 9" descr="preencoded.png"/>
          <p:cNvPicPr>
            <a:picLocks noChangeAspect="1"/>
          </p:cNvPicPr>
          <p:nvPr/>
        </p:nvPicPr>
        <p:blipFill>
          <a:blip r:embed="rId11"/>
          <a:stretch>
            <a:fillRect/>
          </a:stretch>
        </p:blipFill>
        <p:spPr>
          <a:xfrm>
            <a:off x="696050" y="3902864"/>
            <a:ext cx="167052" cy="296982"/>
          </a:xfrm>
          <a:prstGeom prst="rect">
            <a:avLst/>
          </a:prstGeom>
        </p:spPr>
      </p:pic>
      <p:pic>
        <p:nvPicPr>
          <p:cNvPr id="12" name="Image 10" descr="preencoded.png"/>
          <p:cNvPicPr>
            <a:picLocks noChangeAspect="1"/>
          </p:cNvPicPr>
          <p:nvPr/>
        </p:nvPicPr>
        <p:blipFill>
          <a:blip r:embed="rId12"/>
          <a:stretch>
            <a:fillRect/>
          </a:stretch>
        </p:blipFill>
        <p:spPr>
          <a:xfrm>
            <a:off x="-1" y="6018858"/>
            <a:ext cx="11879263" cy="742454"/>
          </a:xfrm>
          <a:prstGeom prst="rect">
            <a:avLst/>
          </a:prstGeom>
        </p:spPr>
      </p:pic>
      <p:pic>
        <p:nvPicPr>
          <p:cNvPr id="13" name="Image 11" descr="preencoded.png"/>
          <p:cNvPicPr>
            <a:picLocks noChangeAspect="1"/>
          </p:cNvPicPr>
          <p:nvPr/>
        </p:nvPicPr>
        <p:blipFill>
          <a:blip r:embed="rId13"/>
          <a:stretch>
            <a:fillRect/>
          </a:stretch>
        </p:blipFill>
        <p:spPr>
          <a:xfrm>
            <a:off x="7820563" y="6362243"/>
            <a:ext cx="3761718" cy="55684"/>
          </a:xfrm>
          <a:prstGeom prst="rect">
            <a:avLst/>
          </a:prstGeom>
        </p:spPr>
      </p:pic>
      <p:pic>
        <p:nvPicPr>
          <p:cNvPr id="14" name="Image 12" descr="preencoded.png"/>
          <p:cNvPicPr>
            <a:picLocks noChangeAspect="1"/>
          </p:cNvPicPr>
          <p:nvPr/>
        </p:nvPicPr>
        <p:blipFill>
          <a:blip r:embed="rId14"/>
          <a:stretch>
            <a:fillRect/>
          </a:stretch>
        </p:blipFill>
        <p:spPr>
          <a:xfrm>
            <a:off x="7820563" y="6362243"/>
            <a:ext cx="3526511" cy="55684"/>
          </a:xfrm>
          <a:prstGeom prst="rect">
            <a:avLst/>
          </a:prstGeom>
        </p:spPr>
      </p:pic>
      <p:sp>
        <p:nvSpPr>
          <p:cNvPr id="15" name="Text 0"/>
          <p:cNvSpPr/>
          <p:nvPr/>
        </p:nvSpPr>
        <p:spPr>
          <a:xfrm>
            <a:off x="296981" y="227717"/>
            <a:ext cx="19766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4</a:t>
            </a:r>
            <a:endParaRPr lang="en-US" sz="2192" dirty="0"/>
          </a:p>
        </p:txBody>
      </p:sp>
      <p:sp>
        <p:nvSpPr>
          <p:cNvPr id="17" name="Text 2"/>
          <p:cNvSpPr/>
          <p:nvPr/>
        </p:nvSpPr>
        <p:spPr>
          <a:xfrm>
            <a:off x="371227" y="1081539"/>
            <a:ext cx="13364170"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What does the "Principle of Least Privilege" in IAM primarily advocate for?</a:t>
            </a:r>
            <a:endParaRPr lang="en-US" sz="1754" dirty="0"/>
          </a:p>
        </p:txBody>
      </p:sp>
      <p:sp>
        <p:nvSpPr>
          <p:cNvPr id="18" name="Text 3"/>
          <p:cNvSpPr/>
          <p:nvPr/>
        </p:nvSpPr>
        <p:spPr>
          <a:xfrm>
            <a:off x="708812" y="1768310"/>
            <a:ext cx="445472" cy="445472"/>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B</a:t>
            </a:r>
            <a:endParaRPr lang="en-US" sz="1461" dirty="0"/>
          </a:p>
        </p:txBody>
      </p:sp>
      <p:sp>
        <p:nvSpPr>
          <p:cNvPr id="19" name="Text 4"/>
          <p:cNvSpPr/>
          <p:nvPr/>
        </p:nvSpPr>
        <p:spPr>
          <a:xfrm>
            <a:off x="1150803" y="1786870"/>
            <a:ext cx="10977413"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Providing only the necessary permissions for users to perform their specific tasks.</a:t>
            </a:r>
            <a:endParaRPr lang="en-US" sz="1754" dirty="0"/>
          </a:p>
        </p:txBody>
      </p:sp>
      <p:sp>
        <p:nvSpPr>
          <p:cNvPr id="20" name="Text 5"/>
          <p:cNvSpPr/>
          <p:nvPr/>
        </p:nvSpPr>
        <p:spPr>
          <a:xfrm>
            <a:off x="631085" y="2566447"/>
            <a:ext cx="1113680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1" name="Text 6"/>
          <p:cNvSpPr/>
          <p:nvPr/>
        </p:nvSpPr>
        <p:spPr>
          <a:xfrm>
            <a:off x="371227" y="2900551"/>
            <a:ext cx="11136809"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 Principle of Least Privilege is a security best practice that dictates granting users, applications, or services only the minimum permissions required to perform their intended functions. This minimizes the potential impact of security breaches.</a:t>
            </a:r>
            <a:endParaRPr lang="en-US" sz="1315" dirty="0"/>
          </a:p>
        </p:txBody>
      </p:sp>
      <p:sp>
        <p:nvSpPr>
          <p:cNvPr id="22" name="Text 7"/>
          <p:cNvSpPr/>
          <p:nvPr/>
        </p:nvSpPr>
        <p:spPr>
          <a:xfrm>
            <a:off x="1150803" y="3828619"/>
            <a:ext cx="1017161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Did you know?</a:t>
            </a:r>
            <a:endParaRPr lang="en-US" sz="1461" dirty="0"/>
          </a:p>
        </p:txBody>
      </p:sp>
      <p:sp>
        <p:nvSpPr>
          <p:cNvPr id="23" name="Text 8"/>
          <p:cNvSpPr/>
          <p:nvPr/>
        </p:nvSpPr>
        <p:spPr>
          <a:xfrm>
            <a:off x="1150803" y="4162723"/>
            <a:ext cx="10171619"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Implementing the Principle of Least Privilege can significantly reduce the attack surface of your AWS environment. Even if an attacker compromises a user account, they will only have access to the minimum permissions granted to that account.</a:t>
            </a:r>
            <a:endParaRPr lang="en-US" sz="131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2129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21295"/>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2046729"/>
            <a:ext cx="5457036" cy="668209"/>
          </a:xfrm>
          <a:prstGeom prst="rect">
            <a:avLst/>
          </a:prstGeom>
        </p:spPr>
      </p:pic>
      <p:pic>
        <p:nvPicPr>
          <p:cNvPr id="7" name="Image 5" descr="preencoded.png"/>
          <p:cNvPicPr>
            <a:picLocks noChangeAspect="1"/>
          </p:cNvPicPr>
          <p:nvPr/>
        </p:nvPicPr>
        <p:blipFill>
          <a:blip r:embed="rId7"/>
          <a:stretch>
            <a:fillRect/>
          </a:stretch>
        </p:blipFill>
        <p:spPr>
          <a:xfrm>
            <a:off x="519717" y="2195220"/>
            <a:ext cx="371227" cy="371227"/>
          </a:xfrm>
          <a:prstGeom prst="rect">
            <a:avLst/>
          </a:prstGeom>
        </p:spPr>
      </p:pic>
      <p:pic>
        <p:nvPicPr>
          <p:cNvPr id="8" name="Image 6" descr="preencoded.png"/>
          <p:cNvPicPr>
            <a:picLocks noChangeAspect="1"/>
          </p:cNvPicPr>
          <p:nvPr/>
        </p:nvPicPr>
        <p:blipFill>
          <a:blip r:embed="rId6"/>
          <a:stretch>
            <a:fillRect/>
          </a:stretch>
        </p:blipFill>
        <p:spPr>
          <a:xfrm>
            <a:off x="6050999" y="2046729"/>
            <a:ext cx="5457036" cy="668209"/>
          </a:xfrm>
          <a:prstGeom prst="rect">
            <a:avLst/>
          </a:prstGeom>
        </p:spPr>
      </p:pic>
      <p:pic>
        <p:nvPicPr>
          <p:cNvPr id="9" name="Image 7" descr="preencoded.png"/>
          <p:cNvPicPr>
            <a:picLocks noChangeAspect="1"/>
          </p:cNvPicPr>
          <p:nvPr/>
        </p:nvPicPr>
        <p:blipFill>
          <a:blip r:embed="rId8"/>
          <a:stretch>
            <a:fillRect/>
          </a:stretch>
        </p:blipFill>
        <p:spPr>
          <a:xfrm>
            <a:off x="6199490" y="2195220"/>
            <a:ext cx="371227" cy="371227"/>
          </a:xfrm>
          <a:prstGeom prst="rect">
            <a:avLst/>
          </a:prstGeom>
        </p:spPr>
      </p:pic>
      <p:pic>
        <p:nvPicPr>
          <p:cNvPr id="10" name="Image 8" descr="preencoded.png"/>
          <p:cNvPicPr>
            <a:picLocks noChangeAspect="1"/>
          </p:cNvPicPr>
          <p:nvPr/>
        </p:nvPicPr>
        <p:blipFill>
          <a:blip r:embed="rId6"/>
          <a:stretch>
            <a:fillRect/>
          </a:stretch>
        </p:blipFill>
        <p:spPr>
          <a:xfrm>
            <a:off x="371227" y="2937674"/>
            <a:ext cx="5457036" cy="668209"/>
          </a:xfrm>
          <a:prstGeom prst="rect">
            <a:avLst/>
          </a:prstGeom>
        </p:spPr>
      </p:pic>
      <p:pic>
        <p:nvPicPr>
          <p:cNvPr id="11" name="Image 9" descr="preencoded.png"/>
          <p:cNvPicPr>
            <a:picLocks noChangeAspect="1"/>
          </p:cNvPicPr>
          <p:nvPr/>
        </p:nvPicPr>
        <p:blipFill>
          <a:blip r:embed="rId9"/>
          <a:stretch>
            <a:fillRect/>
          </a:stretch>
        </p:blipFill>
        <p:spPr>
          <a:xfrm>
            <a:off x="519717" y="3086165"/>
            <a:ext cx="371227" cy="371227"/>
          </a:xfrm>
          <a:prstGeom prst="rect">
            <a:avLst/>
          </a:prstGeom>
        </p:spPr>
      </p:pic>
      <p:pic>
        <p:nvPicPr>
          <p:cNvPr id="12" name="Image 10" descr="preencoded.png"/>
          <p:cNvPicPr>
            <a:picLocks noChangeAspect="1"/>
          </p:cNvPicPr>
          <p:nvPr/>
        </p:nvPicPr>
        <p:blipFill>
          <a:blip r:embed="rId6"/>
          <a:stretch>
            <a:fillRect/>
          </a:stretch>
        </p:blipFill>
        <p:spPr>
          <a:xfrm>
            <a:off x="6050999" y="2937674"/>
            <a:ext cx="5457036" cy="668209"/>
          </a:xfrm>
          <a:prstGeom prst="rect">
            <a:avLst/>
          </a:prstGeom>
        </p:spPr>
      </p:pic>
      <p:pic>
        <p:nvPicPr>
          <p:cNvPr id="13" name="Image 11" descr="preencoded.png"/>
          <p:cNvPicPr>
            <a:picLocks noChangeAspect="1"/>
          </p:cNvPicPr>
          <p:nvPr/>
        </p:nvPicPr>
        <p:blipFill>
          <a:blip r:embed="rId10"/>
          <a:stretch>
            <a:fillRect/>
          </a:stretch>
        </p:blipFill>
        <p:spPr>
          <a:xfrm>
            <a:off x="6199490" y="3086165"/>
            <a:ext cx="371227" cy="371227"/>
          </a:xfrm>
          <a:prstGeom prst="rect">
            <a:avLst/>
          </a:prstGeom>
        </p:spPr>
      </p:pic>
      <p:pic>
        <p:nvPicPr>
          <p:cNvPr id="17" name="Image 15" descr="preencoded.png"/>
          <p:cNvPicPr>
            <a:picLocks noChangeAspect="1"/>
          </p:cNvPicPr>
          <p:nvPr/>
        </p:nvPicPr>
        <p:blipFill>
          <a:blip r:embed="rId11"/>
          <a:stretch>
            <a:fillRect/>
          </a:stretch>
        </p:blipFill>
        <p:spPr>
          <a:xfrm>
            <a:off x="7820563" y="6501453"/>
            <a:ext cx="3761718" cy="55684"/>
          </a:xfrm>
          <a:prstGeom prst="rect">
            <a:avLst/>
          </a:prstGeom>
        </p:spPr>
      </p:pic>
      <p:pic>
        <p:nvPicPr>
          <p:cNvPr id="18" name="Image 16" descr="preencoded.png"/>
          <p:cNvPicPr>
            <a:picLocks noChangeAspect="1"/>
          </p:cNvPicPr>
          <p:nvPr/>
        </p:nvPicPr>
        <p:blipFill>
          <a:blip r:embed="rId12"/>
          <a:stretch>
            <a:fillRect/>
          </a:stretch>
        </p:blipFill>
        <p:spPr>
          <a:xfrm>
            <a:off x="7820563" y="6501453"/>
            <a:ext cx="3761718" cy="55684"/>
          </a:xfrm>
          <a:prstGeom prst="rect">
            <a:avLst/>
          </a:prstGeom>
        </p:spPr>
      </p:pic>
      <p:sp>
        <p:nvSpPr>
          <p:cNvPr id="19" name="Text 0"/>
          <p:cNvSpPr/>
          <p:nvPr/>
        </p:nvSpPr>
        <p:spPr>
          <a:xfrm>
            <a:off x="296982" y="227717"/>
            <a:ext cx="227034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5</a:t>
            </a:r>
            <a:endParaRPr lang="en-US" sz="2192" dirty="0"/>
          </a:p>
        </p:txBody>
      </p:sp>
      <p:sp>
        <p:nvSpPr>
          <p:cNvPr id="21" name="Text 2"/>
          <p:cNvSpPr/>
          <p:nvPr/>
        </p:nvSpPr>
        <p:spPr>
          <a:xfrm>
            <a:off x="371227" y="1081539"/>
            <a:ext cx="11136809" cy="668209"/>
          </a:xfrm>
          <a:prstGeom prst="rect">
            <a:avLst/>
          </a:prstGeom>
          <a:noFill/>
          <a:ln/>
        </p:spPr>
        <p:txBody>
          <a:bodyPr vert="horz" wrap="square" lIns="0" tIns="0" rIns="0" bIns="0" rtlCol="0" anchor="t"/>
          <a:lstStyle/>
          <a:p>
            <a:pPr>
              <a:lnSpc>
                <a:spcPts val="2631"/>
              </a:lnSpc>
            </a:pPr>
            <a:r>
              <a:rPr lang="en-US" sz="2192" dirty="0">
                <a:solidFill>
                  <a:srgbClr val="1F2937"/>
                </a:solidFill>
                <a:latin typeface="ui-sans-serif" pitchFamily="34" charset="0"/>
                <a:ea typeface="ui-sans-serif" pitchFamily="34" charset="-122"/>
                <a:cs typeface="ui-sans-serif" pitchFamily="34" charset="-120"/>
              </a:rPr>
              <a:t>Which of the following are fundamental components of an IAM policy statement that define permissions?</a:t>
            </a:r>
            <a:endParaRPr lang="en-US" sz="2192" dirty="0"/>
          </a:p>
        </p:txBody>
      </p:sp>
      <p:sp>
        <p:nvSpPr>
          <p:cNvPr id="22" name="Text 3"/>
          <p:cNvSpPr/>
          <p:nvPr/>
        </p:nvSpPr>
        <p:spPr>
          <a:xfrm>
            <a:off x="647762" y="219522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4"/>
          <p:cNvSpPr/>
          <p:nvPr/>
        </p:nvSpPr>
        <p:spPr>
          <a:xfrm>
            <a:off x="1039435" y="2195220"/>
            <a:ext cx="251169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Version, ID, Statement</a:t>
            </a:r>
            <a:endParaRPr lang="en-US" sz="1461" dirty="0"/>
          </a:p>
        </p:txBody>
      </p:sp>
      <p:sp>
        <p:nvSpPr>
          <p:cNvPr id="24" name="Text 5"/>
          <p:cNvSpPr/>
          <p:nvPr/>
        </p:nvSpPr>
        <p:spPr>
          <a:xfrm>
            <a:off x="6328404" y="2195220"/>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5" name="Text 6"/>
          <p:cNvSpPr/>
          <p:nvPr/>
        </p:nvSpPr>
        <p:spPr>
          <a:xfrm>
            <a:off x="6719208" y="2195220"/>
            <a:ext cx="264325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Effect, Action, Resource</a:t>
            </a:r>
            <a:endParaRPr lang="en-US" sz="1461" dirty="0"/>
          </a:p>
        </p:txBody>
      </p:sp>
      <p:sp>
        <p:nvSpPr>
          <p:cNvPr id="26" name="Text 7"/>
          <p:cNvSpPr/>
          <p:nvPr/>
        </p:nvSpPr>
        <p:spPr>
          <a:xfrm>
            <a:off x="650807"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7" name="Text 8"/>
          <p:cNvSpPr/>
          <p:nvPr/>
        </p:nvSpPr>
        <p:spPr>
          <a:xfrm>
            <a:off x="1039435" y="3086165"/>
            <a:ext cx="338315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Principal, Condition, NotAction</a:t>
            </a:r>
            <a:endParaRPr lang="en-US" sz="1461" dirty="0"/>
          </a:p>
        </p:txBody>
      </p:sp>
      <p:sp>
        <p:nvSpPr>
          <p:cNvPr id="28" name="Text 9"/>
          <p:cNvSpPr/>
          <p:nvPr/>
        </p:nvSpPr>
        <p:spPr>
          <a:xfrm>
            <a:off x="6323474" y="3086165"/>
            <a:ext cx="371227" cy="371227"/>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9" name="Text 10"/>
          <p:cNvSpPr/>
          <p:nvPr/>
        </p:nvSpPr>
        <p:spPr>
          <a:xfrm>
            <a:off x="6719208" y="3086165"/>
            <a:ext cx="31943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Sid, PolicyName, Description</a:t>
            </a:r>
            <a:endParaRPr lang="en-US" sz="146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248206"/>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422227"/>
          </a:xfrm>
          <a:prstGeom prst="rect">
            <a:avLst/>
          </a:prstGeom>
        </p:spPr>
      </p:pic>
      <p:pic>
        <p:nvPicPr>
          <p:cNvPr id="4" name="Image 2" descr="preencoded.png"/>
          <p:cNvPicPr>
            <a:picLocks noChangeAspect="1"/>
          </p:cNvPicPr>
          <p:nvPr/>
        </p:nvPicPr>
        <p:blipFill>
          <a:blip r:embed="rId5"/>
          <a:stretch>
            <a:fillRect/>
          </a:stretch>
        </p:blipFill>
        <p:spPr>
          <a:xfrm>
            <a:off x="-1" y="79226"/>
            <a:ext cx="11879263" cy="631086"/>
          </a:xfrm>
          <a:prstGeom prst="rect">
            <a:avLst/>
          </a:prstGeom>
        </p:spPr>
      </p:pic>
      <p:pic>
        <p:nvPicPr>
          <p:cNvPr id="6" name="Image 4" descr="preencoded.png"/>
          <p:cNvPicPr>
            <a:picLocks noChangeAspect="1"/>
          </p:cNvPicPr>
          <p:nvPr/>
        </p:nvPicPr>
        <p:blipFill>
          <a:blip r:embed="rId6"/>
          <a:stretch>
            <a:fillRect/>
          </a:stretch>
        </p:blipFill>
        <p:spPr>
          <a:xfrm>
            <a:off x="371227" y="1081539"/>
            <a:ext cx="11136809" cy="742454"/>
          </a:xfrm>
          <a:prstGeom prst="rect">
            <a:avLst/>
          </a:prstGeom>
        </p:spPr>
      </p:pic>
      <p:pic>
        <p:nvPicPr>
          <p:cNvPr id="7" name="Image 5" descr="preencoded.png"/>
          <p:cNvPicPr>
            <a:picLocks noChangeAspect="1"/>
          </p:cNvPicPr>
          <p:nvPr/>
        </p:nvPicPr>
        <p:blipFill>
          <a:blip r:embed="rId7"/>
          <a:stretch>
            <a:fillRect/>
          </a:stretch>
        </p:blipFill>
        <p:spPr>
          <a:xfrm>
            <a:off x="519718" y="1230030"/>
            <a:ext cx="445472" cy="445472"/>
          </a:xfrm>
          <a:prstGeom prst="rect">
            <a:avLst/>
          </a:prstGeom>
        </p:spPr>
      </p:pic>
      <p:pic>
        <p:nvPicPr>
          <p:cNvPr id="8" name="Image 6" descr="preencoded.png"/>
          <p:cNvPicPr>
            <a:picLocks noChangeAspect="1"/>
          </p:cNvPicPr>
          <p:nvPr/>
        </p:nvPicPr>
        <p:blipFill>
          <a:blip r:embed="rId8"/>
          <a:stretch>
            <a:fillRect/>
          </a:stretch>
        </p:blipFill>
        <p:spPr>
          <a:xfrm>
            <a:off x="371227" y="3420269"/>
            <a:ext cx="3563779" cy="1633399"/>
          </a:xfrm>
          <a:prstGeom prst="rect">
            <a:avLst/>
          </a:prstGeom>
        </p:spPr>
      </p:pic>
      <p:pic>
        <p:nvPicPr>
          <p:cNvPr id="9" name="Image 7" descr="preencoded.png"/>
          <p:cNvPicPr>
            <a:picLocks noChangeAspect="1"/>
          </p:cNvPicPr>
          <p:nvPr/>
        </p:nvPicPr>
        <p:blipFill>
          <a:blip r:embed="rId9"/>
          <a:stretch>
            <a:fillRect/>
          </a:stretch>
        </p:blipFill>
        <p:spPr>
          <a:xfrm>
            <a:off x="556840" y="3605882"/>
            <a:ext cx="371227" cy="371227"/>
          </a:xfrm>
          <a:prstGeom prst="rect">
            <a:avLst/>
          </a:prstGeom>
        </p:spPr>
      </p:pic>
      <p:pic>
        <p:nvPicPr>
          <p:cNvPr id="10" name="Image 8" descr="preencoded.png"/>
          <p:cNvPicPr>
            <a:picLocks noChangeAspect="1"/>
          </p:cNvPicPr>
          <p:nvPr/>
        </p:nvPicPr>
        <p:blipFill>
          <a:blip r:embed="rId10"/>
          <a:stretch>
            <a:fillRect/>
          </a:stretch>
        </p:blipFill>
        <p:spPr>
          <a:xfrm>
            <a:off x="635727" y="3661566"/>
            <a:ext cx="213455" cy="259859"/>
          </a:xfrm>
          <a:prstGeom prst="rect">
            <a:avLst/>
          </a:prstGeom>
        </p:spPr>
      </p:pic>
      <p:pic>
        <p:nvPicPr>
          <p:cNvPr id="11" name="Image 9" descr="preencoded.png"/>
          <p:cNvPicPr>
            <a:picLocks noChangeAspect="1"/>
          </p:cNvPicPr>
          <p:nvPr/>
        </p:nvPicPr>
        <p:blipFill>
          <a:blip r:embed="rId11"/>
          <a:stretch>
            <a:fillRect/>
          </a:stretch>
        </p:blipFill>
        <p:spPr>
          <a:xfrm>
            <a:off x="4157742" y="3420269"/>
            <a:ext cx="3563779" cy="1633399"/>
          </a:xfrm>
          <a:prstGeom prst="rect">
            <a:avLst/>
          </a:prstGeom>
        </p:spPr>
      </p:pic>
      <p:pic>
        <p:nvPicPr>
          <p:cNvPr id="12" name="Image 10" descr="preencoded.png"/>
          <p:cNvPicPr>
            <a:picLocks noChangeAspect="1"/>
          </p:cNvPicPr>
          <p:nvPr/>
        </p:nvPicPr>
        <p:blipFill>
          <a:blip r:embed="rId12"/>
          <a:stretch>
            <a:fillRect/>
          </a:stretch>
        </p:blipFill>
        <p:spPr>
          <a:xfrm>
            <a:off x="4343355" y="3605882"/>
            <a:ext cx="371227" cy="371227"/>
          </a:xfrm>
          <a:prstGeom prst="rect">
            <a:avLst/>
          </a:prstGeom>
        </p:spPr>
      </p:pic>
      <p:pic>
        <p:nvPicPr>
          <p:cNvPr id="13" name="Image 11" descr="preencoded.png"/>
          <p:cNvPicPr>
            <a:picLocks noChangeAspect="1"/>
          </p:cNvPicPr>
          <p:nvPr/>
        </p:nvPicPr>
        <p:blipFill>
          <a:blip r:embed="rId13"/>
          <a:stretch>
            <a:fillRect/>
          </a:stretch>
        </p:blipFill>
        <p:spPr>
          <a:xfrm>
            <a:off x="4412961" y="3661566"/>
            <a:ext cx="232017" cy="259859"/>
          </a:xfrm>
          <a:prstGeom prst="rect">
            <a:avLst/>
          </a:prstGeom>
        </p:spPr>
      </p:pic>
      <p:pic>
        <p:nvPicPr>
          <p:cNvPr id="14" name="Image 12" descr="preencoded.png"/>
          <p:cNvPicPr>
            <a:picLocks noChangeAspect="1"/>
          </p:cNvPicPr>
          <p:nvPr/>
        </p:nvPicPr>
        <p:blipFill>
          <a:blip r:embed="rId11"/>
          <a:stretch>
            <a:fillRect/>
          </a:stretch>
        </p:blipFill>
        <p:spPr>
          <a:xfrm>
            <a:off x="7944256" y="3420269"/>
            <a:ext cx="3563779" cy="1633399"/>
          </a:xfrm>
          <a:prstGeom prst="rect">
            <a:avLst/>
          </a:prstGeom>
        </p:spPr>
      </p:pic>
      <p:pic>
        <p:nvPicPr>
          <p:cNvPr id="15" name="Image 13" descr="preencoded.png"/>
          <p:cNvPicPr>
            <a:picLocks noChangeAspect="1"/>
          </p:cNvPicPr>
          <p:nvPr/>
        </p:nvPicPr>
        <p:blipFill>
          <a:blip r:embed="rId14"/>
          <a:stretch>
            <a:fillRect/>
          </a:stretch>
        </p:blipFill>
        <p:spPr>
          <a:xfrm>
            <a:off x="8129870" y="3605882"/>
            <a:ext cx="371227" cy="371227"/>
          </a:xfrm>
          <a:prstGeom prst="rect">
            <a:avLst/>
          </a:prstGeom>
        </p:spPr>
      </p:pic>
      <p:pic>
        <p:nvPicPr>
          <p:cNvPr id="16" name="Image 14" descr="preencoded.png"/>
          <p:cNvPicPr>
            <a:picLocks noChangeAspect="1"/>
          </p:cNvPicPr>
          <p:nvPr/>
        </p:nvPicPr>
        <p:blipFill>
          <a:blip r:embed="rId15"/>
          <a:stretch>
            <a:fillRect/>
          </a:stretch>
        </p:blipFill>
        <p:spPr>
          <a:xfrm>
            <a:off x="8222677" y="3661566"/>
            <a:ext cx="185613" cy="259859"/>
          </a:xfrm>
          <a:prstGeom prst="rect">
            <a:avLst/>
          </a:prstGeom>
        </p:spPr>
      </p:pic>
      <p:pic>
        <p:nvPicPr>
          <p:cNvPr id="20" name="Image 18" descr="preencoded.png"/>
          <p:cNvPicPr>
            <a:picLocks noChangeAspect="1"/>
          </p:cNvPicPr>
          <p:nvPr/>
        </p:nvPicPr>
        <p:blipFill>
          <a:blip r:embed="rId16"/>
          <a:stretch>
            <a:fillRect/>
          </a:stretch>
        </p:blipFill>
        <p:spPr>
          <a:xfrm>
            <a:off x="10340701" y="7007590"/>
            <a:ext cx="300172" cy="55684"/>
          </a:xfrm>
          <a:prstGeom prst="rect">
            <a:avLst/>
          </a:prstGeom>
        </p:spPr>
      </p:pic>
      <p:pic>
        <p:nvPicPr>
          <p:cNvPr id="21" name="Image 19" descr="preencoded.png"/>
          <p:cNvPicPr>
            <a:picLocks noChangeAspect="1"/>
          </p:cNvPicPr>
          <p:nvPr/>
        </p:nvPicPr>
        <p:blipFill>
          <a:blip r:embed="rId17"/>
          <a:stretch>
            <a:fillRect/>
          </a:stretch>
        </p:blipFill>
        <p:spPr>
          <a:xfrm>
            <a:off x="10340701" y="7007590"/>
            <a:ext cx="300172" cy="55684"/>
          </a:xfrm>
          <a:prstGeom prst="rect">
            <a:avLst/>
          </a:prstGeom>
        </p:spPr>
      </p:pic>
      <p:sp>
        <p:nvSpPr>
          <p:cNvPr id="22" name="Text 0"/>
          <p:cNvSpPr/>
          <p:nvPr/>
        </p:nvSpPr>
        <p:spPr>
          <a:xfrm>
            <a:off x="296981" y="227717"/>
            <a:ext cx="19766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5</a:t>
            </a:r>
            <a:endParaRPr lang="en-US" sz="2192" dirty="0"/>
          </a:p>
        </p:txBody>
      </p:sp>
      <p:sp>
        <p:nvSpPr>
          <p:cNvPr id="24" name="Text 2"/>
          <p:cNvSpPr/>
          <p:nvPr/>
        </p:nvSpPr>
        <p:spPr>
          <a:xfrm>
            <a:off x="685755" y="1230030"/>
            <a:ext cx="445472"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B</a:t>
            </a:r>
            <a:endParaRPr lang="en-US" sz="1169" dirty="0"/>
          </a:p>
        </p:txBody>
      </p:sp>
      <p:sp>
        <p:nvSpPr>
          <p:cNvPr id="25" name="Text 3"/>
          <p:cNvSpPr/>
          <p:nvPr/>
        </p:nvSpPr>
        <p:spPr>
          <a:xfrm>
            <a:off x="1113681" y="1304275"/>
            <a:ext cx="3171902"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Effect, Action, Resource</a:t>
            </a:r>
            <a:endParaRPr lang="en-US" sz="1754" dirty="0"/>
          </a:p>
        </p:txBody>
      </p:sp>
      <p:sp>
        <p:nvSpPr>
          <p:cNvPr id="26" name="Text 4"/>
          <p:cNvSpPr/>
          <p:nvPr/>
        </p:nvSpPr>
        <p:spPr>
          <a:xfrm>
            <a:off x="371227" y="2046729"/>
            <a:ext cx="11136809" cy="593963"/>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Which of the following are fundamental components of an IAM policy statement that define permissions?</a:t>
            </a:r>
            <a:endParaRPr lang="en-US" sz="1754" dirty="0"/>
          </a:p>
        </p:txBody>
      </p:sp>
      <p:sp>
        <p:nvSpPr>
          <p:cNvPr id="27" name="Text 5"/>
          <p:cNvSpPr/>
          <p:nvPr/>
        </p:nvSpPr>
        <p:spPr>
          <a:xfrm>
            <a:off x="371227" y="2789183"/>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An IAM policy statement consists of several key elements that define permissions:</a:t>
            </a:r>
            <a:endParaRPr lang="en-US" sz="1461" dirty="0"/>
          </a:p>
        </p:txBody>
      </p:sp>
      <p:sp>
        <p:nvSpPr>
          <p:cNvPr id="28" name="Text 6"/>
          <p:cNvSpPr/>
          <p:nvPr/>
        </p:nvSpPr>
        <p:spPr>
          <a:xfrm>
            <a:off x="1039436" y="3643005"/>
            <a:ext cx="86658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Effect</a:t>
            </a:r>
            <a:endParaRPr lang="en-US" sz="1754" dirty="0"/>
          </a:p>
        </p:txBody>
      </p:sp>
      <p:sp>
        <p:nvSpPr>
          <p:cNvPr id="29" name="Text 7"/>
          <p:cNvSpPr/>
          <p:nvPr/>
        </p:nvSpPr>
        <p:spPr>
          <a:xfrm>
            <a:off x="556840" y="4088477"/>
            <a:ext cx="3192552"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Specifies whether the statement allows or denies access (e.g., "Allow" or "Deny").</a:t>
            </a:r>
            <a:endParaRPr lang="en-US" sz="1315" dirty="0"/>
          </a:p>
        </p:txBody>
      </p:sp>
      <p:sp>
        <p:nvSpPr>
          <p:cNvPr id="30" name="Text 8"/>
          <p:cNvSpPr/>
          <p:nvPr/>
        </p:nvSpPr>
        <p:spPr>
          <a:xfrm>
            <a:off x="4825950" y="3643005"/>
            <a:ext cx="95863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Action</a:t>
            </a:r>
            <a:endParaRPr lang="en-US" sz="1754" dirty="0"/>
          </a:p>
        </p:txBody>
      </p:sp>
      <p:sp>
        <p:nvSpPr>
          <p:cNvPr id="31" name="Text 9"/>
          <p:cNvSpPr/>
          <p:nvPr/>
        </p:nvSpPr>
        <p:spPr>
          <a:xfrm>
            <a:off x="4343355" y="4088477"/>
            <a:ext cx="3192552"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Defines the specific AWS API operations that are permitted or denied (e.g., "s3:GetObject").</a:t>
            </a:r>
            <a:endParaRPr lang="en-US" sz="1315" dirty="0"/>
          </a:p>
        </p:txBody>
      </p:sp>
      <p:sp>
        <p:nvSpPr>
          <p:cNvPr id="32" name="Text 10"/>
          <p:cNvSpPr/>
          <p:nvPr/>
        </p:nvSpPr>
        <p:spPr>
          <a:xfrm>
            <a:off x="8612466" y="3643005"/>
            <a:ext cx="139175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Resource</a:t>
            </a:r>
            <a:endParaRPr lang="en-US" sz="1754" dirty="0"/>
          </a:p>
        </p:txBody>
      </p:sp>
      <p:sp>
        <p:nvSpPr>
          <p:cNvPr id="33" name="Text 11"/>
          <p:cNvSpPr/>
          <p:nvPr/>
        </p:nvSpPr>
        <p:spPr>
          <a:xfrm>
            <a:off x="8129870" y="4088477"/>
            <a:ext cx="3192552"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Identifies the AWS resources to which the policy applies (e.g., a specific S3 bucket ARN).</a:t>
            </a:r>
            <a:endParaRPr lang="en-US" sz="131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0A9148-1C3F-090C-3201-D51FB7E0B287}"/>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8FD5CBDD-74AA-2A61-3C19-28A544866D4D}"/>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85194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38DE245-7340-F971-6021-D2CB05F4960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68186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2D777-8296-EAF3-4A59-104DEFFEE05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B9FACA2-A85E-6ED7-2A81-2D59C0374DD5}"/>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6E372BDA-2352-99A9-5170-148E6D4174F2}"/>
              </a:ext>
            </a:extLst>
          </p:cNvPr>
          <p:cNvPicPr>
            <a:picLocks noChangeAspect="1"/>
          </p:cNvPicPr>
          <p:nvPr/>
        </p:nvPicPr>
        <p:blipFill>
          <a:blip r:embed="rId4"/>
          <a:stretch>
            <a:fillRect/>
          </a:stretch>
        </p:blipFill>
        <p:spPr>
          <a:xfrm>
            <a:off x="-1" y="79226"/>
            <a:ext cx="11879263" cy="296982"/>
          </a:xfrm>
          <a:prstGeom prst="rect">
            <a:avLst/>
          </a:prstGeom>
        </p:spPr>
      </p:pic>
      <p:pic>
        <p:nvPicPr>
          <p:cNvPr id="4" name="Image 2" descr="preencoded.png">
            <a:extLst>
              <a:ext uri="{FF2B5EF4-FFF2-40B4-BE49-F238E27FC236}">
                <a16:creationId xmlns:a16="http://schemas.microsoft.com/office/drawing/2014/main" id="{EEBE72A6-BF86-3287-D204-79D3D5BC3280}"/>
              </a:ext>
            </a:extLst>
          </p:cNvPr>
          <p:cNvPicPr>
            <a:picLocks noChangeAspect="1"/>
          </p:cNvPicPr>
          <p:nvPr/>
        </p:nvPicPr>
        <p:blipFill>
          <a:blip r:embed="rId5"/>
          <a:stretch>
            <a:fillRect/>
          </a:stretch>
        </p:blipFill>
        <p:spPr>
          <a:xfrm>
            <a:off x="593963" y="1898238"/>
            <a:ext cx="5234300" cy="668209"/>
          </a:xfrm>
          <a:prstGeom prst="rect">
            <a:avLst/>
          </a:prstGeom>
        </p:spPr>
      </p:pic>
      <p:pic>
        <p:nvPicPr>
          <p:cNvPr id="5" name="Image 3" descr="preencoded.png">
            <a:extLst>
              <a:ext uri="{FF2B5EF4-FFF2-40B4-BE49-F238E27FC236}">
                <a16:creationId xmlns:a16="http://schemas.microsoft.com/office/drawing/2014/main" id="{D49ED6A4-4CAC-3E28-EE04-C6E2774610FF}"/>
              </a:ext>
            </a:extLst>
          </p:cNvPr>
          <p:cNvPicPr>
            <a:picLocks noChangeAspect="1"/>
          </p:cNvPicPr>
          <p:nvPr/>
        </p:nvPicPr>
        <p:blipFill>
          <a:blip r:embed="rId6"/>
          <a:stretch>
            <a:fillRect/>
          </a:stretch>
        </p:blipFill>
        <p:spPr>
          <a:xfrm>
            <a:off x="742454" y="2046729"/>
            <a:ext cx="371227" cy="371227"/>
          </a:xfrm>
          <a:prstGeom prst="rect">
            <a:avLst/>
          </a:prstGeom>
        </p:spPr>
      </p:pic>
      <p:pic>
        <p:nvPicPr>
          <p:cNvPr id="6" name="Image 4" descr="preencoded.png">
            <a:extLst>
              <a:ext uri="{FF2B5EF4-FFF2-40B4-BE49-F238E27FC236}">
                <a16:creationId xmlns:a16="http://schemas.microsoft.com/office/drawing/2014/main" id="{EC6D3C49-9DDA-9FF9-1940-CF699B2294BB}"/>
              </a:ext>
            </a:extLst>
          </p:cNvPr>
          <p:cNvPicPr>
            <a:picLocks noChangeAspect="1"/>
          </p:cNvPicPr>
          <p:nvPr/>
        </p:nvPicPr>
        <p:blipFill>
          <a:blip r:embed="rId7"/>
          <a:stretch>
            <a:fillRect/>
          </a:stretch>
        </p:blipFill>
        <p:spPr>
          <a:xfrm>
            <a:off x="5484879" y="2046729"/>
            <a:ext cx="194894" cy="296982"/>
          </a:xfrm>
          <a:prstGeom prst="rect">
            <a:avLst/>
          </a:prstGeom>
        </p:spPr>
      </p:pic>
      <p:pic>
        <p:nvPicPr>
          <p:cNvPr id="7" name="Image 5" descr="preencoded.png">
            <a:extLst>
              <a:ext uri="{FF2B5EF4-FFF2-40B4-BE49-F238E27FC236}">
                <a16:creationId xmlns:a16="http://schemas.microsoft.com/office/drawing/2014/main" id="{9E6C14D8-5282-0F0C-1CB4-07DC6D87D1A0}"/>
              </a:ext>
            </a:extLst>
          </p:cNvPr>
          <p:cNvPicPr>
            <a:picLocks noChangeAspect="1"/>
          </p:cNvPicPr>
          <p:nvPr/>
        </p:nvPicPr>
        <p:blipFill>
          <a:blip r:embed="rId5"/>
          <a:stretch>
            <a:fillRect/>
          </a:stretch>
        </p:blipFill>
        <p:spPr>
          <a:xfrm>
            <a:off x="6050999" y="1898238"/>
            <a:ext cx="5234300" cy="668209"/>
          </a:xfrm>
          <a:prstGeom prst="rect">
            <a:avLst/>
          </a:prstGeom>
        </p:spPr>
      </p:pic>
      <p:pic>
        <p:nvPicPr>
          <p:cNvPr id="8" name="Image 6" descr="preencoded.png">
            <a:extLst>
              <a:ext uri="{FF2B5EF4-FFF2-40B4-BE49-F238E27FC236}">
                <a16:creationId xmlns:a16="http://schemas.microsoft.com/office/drawing/2014/main" id="{F6328144-B9E2-C6FD-A5FB-B35BE7C782E3}"/>
              </a:ext>
            </a:extLst>
          </p:cNvPr>
          <p:cNvPicPr>
            <a:picLocks noChangeAspect="1"/>
          </p:cNvPicPr>
          <p:nvPr/>
        </p:nvPicPr>
        <p:blipFill>
          <a:blip r:embed="rId8"/>
          <a:stretch>
            <a:fillRect/>
          </a:stretch>
        </p:blipFill>
        <p:spPr>
          <a:xfrm>
            <a:off x="6199490" y="2046729"/>
            <a:ext cx="371227" cy="371227"/>
          </a:xfrm>
          <a:prstGeom prst="rect">
            <a:avLst/>
          </a:prstGeom>
        </p:spPr>
      </p:pic>
      <p:pic>
        <p:nvPicPr>
          <p:cNvPr id="9" name="Image 7" descr="preencoded.png">
            <a:extLst>
              <a:ext uri="{FF2B5EF4-FFF2-40B4-BE49-F238E27FC236}">
                <a16:creationId xmlns:a16="http://schemas.microsoft.com/office/drawing/2014/main" id="{2FC2F6DE-AB45-27B4-218F-09E2F5771D38}"/>
              </a:ext>
            </a:extLst>
          </p:cNvPr>
          <p:cNvPicPr>
            <a:picLocks noChangeAspect="1"/>
          </p:cNvPicPr>
          <p:nvPr/>
        </p:nvPicPr>
        <p:blipFill>
          <a:blip r:embed="rId9"/>
          <a:stretch>
            <a:fillRect/>
          </a:stretch>
        </p:blipFill>
        <p:spPr>
          <a:xfrm>
            <a:off x="10914072" y="2046729"/>
            <a:ext cx="222736" cy="296982"/>
          </a:xfrm>
          <a:prstGeom prst="rect">
            <a:avLst/>
          </a:prstGeom>
        </p:spPr>
      </p:pic>
      <p:pic>
        <p:nvPicPr>
          <p:cNvPr id="10" name="Image 8" descr="preencoded.png">
            <a:extLst>
              <a:ext uri="{FF2B5EF4-FFF2-40B4-BE49-F238E27FC236}">
                <a16:creationId xmlns:a16="http://schemas.microsoft.com/office/drawing/2014/main" id="{88FAE273-B0F6-9978-9A68-9BF9F2066618}"/>
              </a:ext>
            </a:extLst>
          </p:cNvPr>
          <p:cNvPicPr>
            <a:picLocks noChangeAspect="1"/>
          </p:cNvPicPr>
          <p:nvPr/>
        </p:nvPicPr>
        <p:blipFill>
          <a:blip r:embed="rId10"/>
          <a:stretch>
            <a:fillRect/>
          </a:stretch>
        </p:blipFill>
        <p:spPr>
          <a:xfrm>
            <a:off x="593963" y="2789183"/>
            <a:ext cx="5234300" cy="668209"/>
          </a:xfrm>
          <a:prstGeom prst="rect">
            <a:avLst/>
          </a:prstGeom>
        </p:spPr>
      </p:pic>
      <p:pic>
        <p:nvPicPr>
          <p:cNvPr id="11" name="Image 9" descr="preencoded.png">
            <a:extLst>
              <a:ext uri="{FF2B5EF4-FFF2-40B4-BE49-F238E27FC236}">
                <a16:creationId xmlns:a16="http://schemas.microsoft.com/office/drawing/2014/main" id="{8F1D6C78-056A-FD96-7276-AEC69F686671}"/>
              </a:ext>
            </a:extLst>
          </p:cNvPr>
          <p:cNvPicPr>
            <a:picLocks noChangeAspect="1"/>
          </p:cNvPicPr>
          <p:nvPr/>
        </p:nvPicPr>
        <p:blipFill>
          <a:blip r:embed="rId11"/>
          <a:stretch>
            <a:fillRect/>
          </a:stretch>
        </p:blipFill>
        <p:spPr>
          <a:xfrm>
            <a:off x="742454" y="2937674"/>
            <a:ext cx="371227" cy="371227"/>
          </a:xfrm>
          <a:prstGeom prst="rect">
            <a:avLst/>
          </a:prstGeom>
        </p:spPr>
      </p:pic>
      <p:pic>
        <p:nvPicPr>
          <p:cNvPr id="12" name="Image 10" descr="preencoded.png">
            <a:extLst>
              <a:ext uri="{FF2B5EF4-FFF2-40B4-BE49-F238E27FC236}">
                <a16:creationId xmlns:a16="http://schemas.microsoft.com/office/drawing/2014/main" id="{4D6F13E8-DACF-2941-D3F2-26781A2CBEAE}"/>
              </a:ext>
            </a:extLst>
          </p:cNvPr>
          <p:cNvPicPr>
            <a:picLocks noChangeAspect="1"/>
          </p:cNvPicPr>
          <p:nvPr/>
        </p:nvPicPr>
        <p:blipFill>
          <a:blip r:embed="rId12"/>
          <a:stretch>
            <a:fillRect/>
          </a:stretch>
        </p:blipFill>
        <p:spPr>
          <a:xfrm>
            <a:off x="5484879" y="2937674"/>
            <a:ext cx="194894" cy="296982"/>
          </a:xfrm>
          <a:prstGeom prst="rect">
            <a:avLst/>
          </a:prstGeom>
        </p:spPr>
      </p:pic>
      <p:pic>
        <p:nvPicPr>
          <p:cNvPr id="13" name="Image 11" descr="preencoded.png">
            <a:extLst>
              <a:ext uri="{FF2B5EF4-FFF2-40B4-BE49-F238E27FC236}">
                <a16:creationId xmlns:a16="http://schemas.microsoft.com/office/drawing/2014/main" id="{CEE3B80F-0045-43E6-961E-99C3B8F993FD}"/>
              </a:ext>
            </a:extLst>
          </p:cNvPr>
          <p:cNvPicPr>
            <a:picLocks noChangeAspect="1"/>
          </p:cNvPicPr>
          <p:nvPr/>
        </p:nvPicPr>
        <p:blipFill>
          <a:blip r:embed="rId10"/>
          <a:stretch>
            <a:fillRect/>
          </a:stretch>
        </p:blipFill>
        <p:spPr>
          <a:xfrm>
            <a:off x="6050999" y="2789183"/>
            <a:ext cx="5234300" cy="668209"/>
          </a:xfrm>
          <a:prstGeom prst="rect">
            <a:avLst/>
          </a:prstGeom>
        </p:spPr>
      </p:pic>
      <p:pic>
        <p:nvPicPr>
          <p:cNvPr id="14" name="Image 12" descr="preencoded.png">
            <a:extLst>
              <a:ext uri="{FF2B5EF4-FFF2-40B4-BE49-F238E27FC236}">
                <a16:creationId xmlns:a16="http://schemas.microsoft.com/office/drawing/2014/main" id="{30DBBCF4-9B6A-945C-696D-A1FA8AD1D62C}"/>
              </a:ext>
            </a:extLst>
          </p:cNvPr>
          <p:cNvPicPr>
            <a:picLocks noChangeAspect="1"/>
          </p:cNvPicPr>
          <p:nvPr/>
        </p:nvPicPr>
        <p:blipFill>
          <a:blip r:embed="rId13"/>
          <a:stretch>
            <a:fillRect/>
          </a:stretch>
        </p:blipFill>
        <p:spPr>
          <a:xfrm>
            <a:off x="6199490" y="2937674"/>
            <a:ext cx="371227" cy="371227"/>
          </a:xfrm>
          <a:prstGeom prst="rect">
            <a:avLst/>
          </a:prstGeom>
        </p:spPr>
      </p:pic>
      <p:pic>
        <p:nvPicPr>
          <p:cNvPr id="15" name="Image 13" descr="preencoded.png">
            <a:extLst>
              <a:ext uri="{FF2B5EF4-FFF2-40B4-BE49-F238E27FC236}">
                <a16:creationId xmlns:a16="http://schemas.microsoft.com/office/drawing/2014/main" id="{06BAF02A-827D-EF49-CBFE-77A4C546DF1B}"/>
              </a:ext>
            </a:extLst>
          </p:cNvPr>
          <p:cNvPicPr>
            <a:picLocks noChangeAspect="1"/>
          </p:cNvPicPr>
          <p:nvPr/>
        </p:nvPicPr>
        <p:blipFill>
          <a:blip r:embed="rId14"/>
          <a:stretch>
            <a:fillRect/>
          </a:stretch>
        </p:blipFill>
        <p:spPr>
          <a:xfrm>
            <a:off x="10941915" y="2937674"/>
            <a:ext cx="194894" cy="296982"/>
          </a:xfrm>
          <a:prstGeom prst="rect">
            <a:avLst/>
          </a:prstGeom>
        </p:spPr>
      </p:pic>
      <p:pic>
        <p:nvPicPr>
          <p:cNvPr id="18" name="Image 16" descr="preencoded.png">
            <a:extLst>
              <a:ext uri="{FF2B5EF4-FFF2-40B4-BE49-F238E27FC236}">
                <a16:creationId xmlns:a16="http://schemas.microsoft.com/office/drawing/2014/main" id="{C60E40D6-BD8F-0BEF-3599-9CD433455F7D}"/>
              </a:ext>
            </a:extLst>
          </p:cNvPr>
          <p:cNvPicPr>
            <a:picLocks noChangeAspect="1"/>
          </p:cNvPicPr>
          <p:nvPr/>
        </p:nvPicPr>
        <p:blipFill>
          <a:blip r:embed="rId15"/>
          <a:stretch>
            <a:fillRect/>
          </a:stretch>
        </p:blipFill>
        <p:spPr>
          <a:xfrm>
            <a:off x="-1" y="6371523"/>
            <a:ext cx="11879263" cy="55684"/>
          </a:xfrm>
          <a:prstGeom prst="rect">
            <a:avLst/>
          </a:prstGeom>
        </p:spPr>
      </p:pic>
      <p:pic>
        <p:nvPicPr>
          <p:cNvPr id="19" name="Image 17" descr="preencoded.png">
            <a:extLst>
              <a:ext uri="{FF2B5EF4-FFF2-40B4-BE49-F238E27FC236}">
                <a16:creationId xmlns:a16="http://schemas.microsoft.com/office/drawing/2014/main" id="{4834D6A3-9268-C2B4-3268-2E757DE14653}"/>
              </a:ext>
            </a:extLst>
          </p:cNvPr>
          <p:cNvPicPr>
            <a:picLocks noChangeAspect="1"/>
          </p:cNvPicPr>
          <p:nvPr/>
        </p:nvPicPr>
        <p:blipFill>
          <a:blip r:embed="rId16"/>
          <a:stretch>
            <a:fillRect/>
          </a:stretch>
        </p:blipFill>
        <p:spPr>
          <a:xfrm>
            <a:off x="0" y="6371523"/>
            <a:ext cx="1187926" cy="55684"/>
          </a:xfrm>
          <a:prstGeom prst="rect">
            <a:avLst/>
          </a:prstGeom>
        </p:spPr>
      </p:pic>
      <p:sp>
        <p:nvSpPr>
          <p:cNvPr id="20" name="Text 0">
            <a:extLst>
              <a:ext uri="{FF2B5EF4-FFF2-40B4-BE49-F238E27FC236}">
                <a16:creationId xmlns:a16="http://schemas.microsoft.com/office/drawing/2014/main" id="{5B7635D6-FD81-E054-03B7-ED3620ED9B76}"/>
              </a:ext>
            </a:extLst>
          </p:cNvPr>
          <p:cNvSpPr/>
          <p:nvPr/>
        </p:nvSpPr>
        <p:spPr>
          <a:xfrm>
            <a:off x="593963" y="747435"/>
            <a:ext cx="10542845"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1" name="Text 1">
            <a:extLst>
              <a:ext uri="{FF2B5EF4-FFF2-40B4-BE49-F238E27FC236}">
                <a16:creationId xmlns:a16="http://schemas.microsoft.com/office/drawing/2014/main" id="{33B53570-1E65-CB75-2C65-9682AA947BE7}"/>
              </a:ext>
            </a:extLst>
          </p:cNvPr>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 best practice for securing AWS IAM Users is to:</a:t>
            </a:r>
            <a:endParaRPr lang="en-US" sz="1754" dirty="0"/>
          </a:p>
        </p:txBody>
      </p:sp>
      <p:sp>
        <p:nvSpPr>
          <p:cNvPr id="22" name="Text 2">
            <a:extLst>
              <a:ext uri="{FF2B5EF4-FFF2-40B4-BE49-F238E27FC236}">
                <a16:creationId xmlns:a16="http://schemas.microsoft.com/office/drawing/2014/main" id="{D57467CC-4355-4B06-EDAA-1418F19876FF}"/>
              </a:ext>
            </a:extLst>
          </p:cNvPr>
          <p:cNvSpPr/>
          <p:nvPr/>
        </p:nvSpPr>
        <p:spPr>
          <a:xfrm>
            <a:off x="856142" y="2102413"/>
            <a:ext cx="1724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a:t>
            </a:r>
            <a:endParaRPr lang="en-US" sz="1461" dirty="0"/>
          </a:p>
        </p:txBody>
      </p:sp>
      <p:sp>
        <p:nvSpPr>
          <p:cNvPr id="23" name="Text 3">
            <a:extLst>
              <a:ext uri="{FF2B5EF4-FFF2-40B4-BE49-F238E27FC236}">
                <a16:creationId xmlns:a16="http://schemas.microsoft.com/office/drawing/2014/main" id="{AD73FF7C-0926-7AB5-F04F-2E1E1800D146}"/>
              </a:ext>
            </a:extLst>
          </p:cNvPr>
          <p:cNvSpPr/>
          <p:nvPr/>
        </p:nvSpPr>
        <p:spPr>
          <a:xfrm>
            <a:off x="1262171" y="2046729"/>
            <a:ext cx="49336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Share access keys among team members.</a:t>
            </a:r>
            <a:endParaRPr lang="en-US" sz="1461" dirty="0"/>
          </a:p>
        </p:txBody>
      </p:sp>
      <p:sp>
        <p:nvSpPr>
          <p:cNvPr id="24" name="Text 4">
            <a:extLst>
              <a:ext uri="{FF2B5EF4-FFF2-40B4-BE49-F238E27FC236}">
                <a16:creationId xmlns:a16="http://schemas.microsoft.com/office/drawing/2014/main" id="{1D61B9C4-EDBE-D2BD-0A6D-7CBA167A59C7}"/>
              </a:ext>
            </a:extLst>
          </p:cNvPr>
          <p:cNvSpPr/>
          <p:nvPr/>
        </p:nvSpPr>
        <p:spPr>
          <a:xfrm>
            <a:off x="6314338" y="2102413"/>
            <a:ext cx="16983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
            </a:r>
            <a:endParaRPr lang="en-US" sz="1461" dirty="0"/>
          </a:p>
        </p:txBody>
      </p:sp>
      <p:sp>
        <p:nvSpPr>
          <p:cNvPr id="25" name="Text 5">
            <a:extLst>
              <a:ext uri="{FF2B5EF4-FFF2-40B4-BE49-F238E27FC236}">
                <a16:creationId xmlns:a16="http://schemas.microsoft.com/office/drawing/2014/main" id="{B602D2A7-DDC9-EC1F-8E7F-3578376B0CEC}"/>
              </a:ext>
            </a:extLst>
          </p:cNvPr>
          <p:cNvSpPr/>
          <p:nvPr/>
        </p:nvSpPr>
        <p:spPr>
          <a:xfrm>
            <a:off x="6719207" y="2046729"/>
            <a:ext cx="490019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Disable Multi-Factor Authentication (MFA).</a:t>
            </a:r>
            <a:endParaRPr lang="en-US" sz="1461" dirty="0"/>
          </a:p>
        </p:txBody>
      </p:sp>
      <p:sp>
        <p:nvSpPr>
          <p:cNvPr id="26" name="Text 6">
            <a:extLst>
              <a:ext uri="{FF2B5EF4-FFF2-40B4-BE49-F238E27FC236}">
                <a16:creationId xmlns:a16="http://schemas.microsoft.com/office/drawing/2014/main" id="{7AD58528-3A4B-9009-BD38-5BF1E2F9A878}"/>
              </a:ext>
            </a:extLst>
          </p:cNvPr>
          <p:cNvSpPr/>
          <p:nvPr/>
        </p:nvSpPr>
        <p:spPr>
          <a:xfrm>
            <a:off x="859912" y="2993358"/>
            <a:ext cx="16357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t>
            </a:r>
            <a:endParaRPr lang="en-US" sz="1461" dirty="0"/>
          </a:p>
        </p:txBody>
      </p:sp>
      <p:sp>
        <p:nvSpPr>
          <p:cNvPr id="27" name="Text 7">
            <a:extLst>
              <a:ext uri="{FF2B5EF4-FFF2-40B4-BE49-F238E27FC236}">
                <a16:creationId xmlns:a16="http://schemas.microsoft.com/office/drawing/2014/main" id="{50B8D37B-0D64-F59A-21F1-0D379DBAAB7F}"/>
              </a:ext>
            </a:extLst>
          </p:cNvPr>
          <p:cNvSpPr/>
          <p:nvPr/>
        </p:nvSpPr>
        <p:spPr>
          <a:xfrm>
            <a:off x="1262171" y="2937674"/>
            <a:ext cx="49336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Enable MFA for additional security.</a:t>
            </a:r>
            <a:endParaRPr lang="en-US" sz="1461" dirty="0"/>
          </a:p>
        </p:txBody>
      </p:sp>
      <p:sp>
        <p:nvSpPr>
          <p:cNvPr id="28" name="Text 8">
            <a:extLst>
              <a:ext uri="{FF2B5EF4-FFF2-40B4-BE49-F238E27FC236}">
                <a16:creationId xmlns:a16="http://schemas.microsoft.com/office/drawing/2014/main" id="{CE632767-866D-91C9-2137-A822EAA58657}"/>
              </a:ext>
            </a:extLst>
          </p:cNvPr>
          <p:cNvSpPr/>
          <p:nvPr/>
        </p:nvSpPr>
        <p:spPr>
          <a:xfrm>
            <a:off x="6307958" y="2993358"/>
            <a:ext cx="18497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
            </a:r>
            <a:endParaRPr lang="en-US" sz="1461" dirty="0"/>
          </a:p>
        </p:txBody>
      </p:sp>
      <p:sp>
        <p:nvSpPr>
          <p:cNvPr id="29" name="Text 9">
            <a:extLst>
              <a:ext uri="{FF2B5EF4-FFF2-40B4-BE49-F238E27FC236}">
                <a16:creationId xmlns:a16="http://schemas.microsoft.com/office/drawing/2014/main" id="{6EDAF9CB-0A9C-49C5-EDA9-7747979750C9}"/>
              </a:ext>
            </a:extLst>
          </p:cNvPr>
          <p:cNvSpPr/>
          <p:nvPr/>
        </p:nvSpPr>
        <p:spPr>
          <a:xfrm>
            <a:off x="6719208" y="2937674"/>
            <a:ext cx="49336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Grant full administrative access to all users.</a:t>
            </a:r>
            <a:endParaRPr lang="en-US" sz="1461" dirty="0"/>
          </a:p>
        </p:txBody>
      </p:sp>
      <p:sp>
        <p:nvSpPr>
          <p:cNvPr id="32" name="Text 12">
            <a:extLst>
              <a:ext uri="{FF2B5EF4-FFF2-40B4-BE49-F238E27FC236}">
                <a16:creationId xmlns:a16="http://schemas.microsoft.com/office/drawing/2014/main" id="{3BFC02A0-F8D7-3243-4020-FE07CD7D0E2A}"/>
              </a:ext>
            </a:extLst>
          </p:cNvPr>
          <p:cNvSpPr/>
          <p:nvPr/>
        </p:nvSpPr>
        <p:spPr>
          <a:xfrm>
            <a:off x="10842292" y="6501453"/>
            <a:ext cx="977081" cy="185613"/>
          </a:xfrm>
          <a:prstGeom prst="rect">
            <a:avLst/>
          </a:prstGeom>
          <a:noFill/>
          <a:ln/>
        </p:spPr>
        <p:txBody>
          <a:bodyPr vert="horz" wrap="square" lIns="0" tIns="0" rIns="0" bIns="0" rtlCol="0" anchor="t"/>
          <a:lstStyle/>
          <a:p>
            <a:pPr>
              <a:lnSpc>
                <a:spcPts val="1461"/>
              </a:lnSpc>
            </a:pPr>
            <a:endParaRPr lang="en-US" sz="1023" dirty="0"/>
          </a:p>
        </p:txBody>
      </p:sp>
    </p:spTree>
    <p:extLst>
      <p:ext uri="{BB962C8B-B14F-4D97-AF65-F5344CB8AC3E}">
        <p14:creationId xmlns:p14="http://schemas.microsoft.com/office/powerpoint/2010/main" val="2571456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79E9F-9420-013E-1374-1A0F7429A03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CE8010D-5966-7B09-1DD6-B79DF2C0DD46}"/>
              </a:ext>
            </a:extLst>
          </p:cNvPr>
          <p:cNvPicPr>
            <a:picLocks noChangeAspect="1"/>
          </p:cNvPicPr>
          <p:nvPr/>
        </p:nvPicPr>
        <p:blipFill>
          <a:blip r:embed="rId3"/>
          <a:stretch>
            <a:fillRect/>
          </a:stretch>
        </p:blipFill>
        <p:spPr>
          <a:xfrm>
            <a:off x="-1" y="79226"/>
            <a:ext cx="11879263" cy="7962818"/>
          </a:xfrm>
          <a:prstGeom prst="rect">
            <a:avLst/>
          </a:prstGeom>
        </p:spPr>
      </p:pic>
      <p:pic>
        <p:nvPicPr>
          <p:cNvPr id="3" name="Image 1" descr="preencoded.png">
            <a:extLst>
              <a:ext uri="{FF2B5EF4-FFF2-40B4-BE49-F238E27FC236}">
                <a16:creationId xmlns:a16="http://schemas.microsoft.com/office/drawing/2014/main" id="{38C256A3-1EB2-6CE6-FA91-80B6F5A547E1}"/>
              </a:ext>
            </a:extLst>
          </p:cNvPr>
          <p:cNvPicPr>
            <a:picLocks noChangeAspect="1"/>
          </p:cNvPicPr>
          <p:nvPr/>
        </p:nvPicPr>
        <p:blipFill>
          <a:blip r:embed="rId4"/>
          <a:stretch>
            <a:fillRect/>
          </a:stretch>
        </p:blipFill>
        <p:spPr>
          <a:xfrm>
            <a:off x="-1" y="79226"/>
            <a:ext cx="11879263" cy="296982"/>
          </a:xfrm>
          <a:prstGeom prst="rect">
            <a:avLst/>
          </a:prstGeom>
        </p:spPr>
      </p:pic>
      <p:pic>
        <p:nvPicPr>
          <p:cNvPr id="4" name="Image 2" descr="preencoded.png">
            <a:extLst>
              <a:ext uri="{FF2B5EF4-FFF2-40B4-BE49-F238E27FC236}">
                <a16:creationId xmlns:a16="http://schemas.microsoft.com/office/drawing/2014/main" id="{FD9945E5-A4A6-2E76-F3EF-04CCFE112A36}"/>
              </a:ext>
            </a:extLst>
          </p:cNvPr>
          <p:cNvPicPr>
            <a:picLocks noChangeAspect="1"/>
          </p:cNvPicPr>
          <p:nvPr/>
        </p:nvPicPr>
        <p:blipFill>
          <a:blip r:embed="rId5"/>
          <a:stretch>
            <a:fillRect/>
          </a:stretch>
        </p:blipFill>
        <p:spPr>
          <a:xfrm>
            <a:off x="593963" y="1304276"/>
            <a:ext cx="445472" cy="445472"/>
          </a:xfrm>
          <a:prstGeom prst="rect">
            <a:avLst/>
          </a:prstGeom>
        </p:spPr>
      </p:pic>
      <p:pic>
        <p:nvPicPr>
          <p:cNvPr id="5" name="Image 3" descr="preencoded.png">
            <a:extLst>
              <a:ext uri="{FF2B5EF4-FFF2-40B4-BE49-F238E27FC236}">
                <a16:creationId xmlns:a16="http://schemas.microsoft.com/office/drawing/2014/main" id="{54432082-DA69-FB91-8124-EF2CFA6DA06D}"/>
              </a:ext>
            </a:extLst>
          </p:cNvPr>
          <p:cNvPicPr>
            <a:picLocks noChangeAspect="1"/>
          </p:cNvPicPr>
          <p:nvPr/>
        </p:nvPicPr>
        <p:blipFill>
          <a:blip r:embed="rId6"/>
          <a:stretch>
            <a:fillRect/>
          </a:stretch>
        </p:blipFill>
        <p:spPr>
          <a:xfrm>
            <a:off x="705331" y="1378521"/>
            <a:ext cx="222736" cy="296982"/>
          </a:xfrm>
          <a:prstGeom prst="rect">
            <a:avLst/>
          </a:prstGeom>
        </p:spPr>
      </p:pic>
      <p:pic>
        <p:nvPicPr>
          <p:cNvPr id="6" name="Image 4" descr="preencoded.png">
            <a:extLst>
              <a:ext uri="{FF2B5EF4-FFF2-40B4-BE49-F238E27FC236}">
                <a16:creationId xmlns:a16="http://schemas.microsoft.com/office/drawing/2014/main" id="{F223AC31-D1F3-2669-8B97-2B664CC4B5E2}"/>
              </a:ext>
            </a:extLst>
          </p:cNvPr>
          <p:cNvPicPr>
            <a:picLocks noChangeAspect="1"/>
          </p:cNvPicPr>
          <p:nvPr/>
        </p:nvPicPr>
        <p:blipFill>
          <a:blip r:embed="rId7"/>
          <a:stretch>
            <a:fillRect/>
          </a:stretch>
        </p:blipFill>
        <p:spPr>
          <a:xfrm>
            <a:off x="593963" y="2937674"/>
            <a:ext cx="5234300" cy="1410662"/>
          </a:xfrm>
          <a:prstGeom prst="rect">
            <a:avLst/>
          </a:prstGeom>
        </p:spPr>
      </p:pic>
      <p:pic>
        <p:nvPicPr>
          <p:cNvPr id="7" name="Image 5" descr="preencoded.png">
            <a:extLst>
              <a:ext uri="{FF2B5EF4-FFF2-40B4-BE49-F238E27FC236}">
                <a16:creationId xmlns:a16="http://schemas.microsoft.com/office/drawing/2014/main" id="{43819E02-6A0E-4A39-FF0B-184860E4761B}"/>
              </a:ext>
            </a:extLst>
          </p:cNvPr>
          <p:cNvPicPr>
            <a:picLocks noChangeAspect="1"/>
          </p:cNvPicPr>
          <p:nvPr/>
        </p:nvPicPr>
        <p:blipFill>
          <a:blip r:embed="rId8"/>
          <a:stretch>
            <a:fillRect/>
          </a:stretch>
        </p:blipFill>
        <p:spPr>
          <a:xfrm>
            <a:off x="742454" y="3457392"/>
            <a:ext cx="148491" cy="148491"/>
          </a:xfrm>
          <a:prstGeom prst="rect">
            <a:avLst/>
          </a:prstGeom>
        </p:spPr>
      </p:pic>
      <p:pic>
        <p:nvPicPr>
          <p:cNvPr id="8" name="Image 6" descr="preencoded.png">
            <a:extLst>
              <a:ext uri="{FF2B5EF4-FFF2-40B4-BE49-F238E27FC236}">
                <a16:creationId xmlns:a16="http://schemas.microsoft.com/office/drawing/2014/main" id="{FF84B5CE-BAFD-831A-0847-D67878340889}"/>
              </a:ext>
            </a:extLst>
          </p:cNvPr>
          <p:cNvPicPr>
            <a:picLocks noChangeAspect="1"/>
          </p:cNvPicPr>
          <p:nvPr/>
        </p:nvPicPr>
        <p:blipFill>
          <a:blip r:embed="rId7"/>
          <a:stretch>
            <a:fillRect/>
          </a:stretch>
        </p:blipFill>
        <p:spPr>
          <a:xfrm>
            <a:off x="6050999" y="2937674"/>
            <a:ext cx="5234300" cy="1410662"/>
          </a:xfrm>
          <a:prstGeom prst="rect">
            <a:avLst/>
          </a:prstGeom>
        </p:spPr>
      </p:pic>
      <p:pic>
        <p:nvPicPr>
          <p:cNvPr id="9" name="Image 7" descr="preencoded.png">
            <a:extLst>
              <a:ext uri="{FF2B5EF4-FFF2-40B4-BE49-F238E27FC236}">
                <a16:creationId xmlns:a16="http://schemas.microsoft.com/office/drawing/2014/main" id="{C49FD242-16EE-9013-E2B0-2F367F673D41}"/>
              </a:ext>
            </a:extLst>
          </p:cNvPr>
          <p:cNvPicPr>
            <a:picLocks noChangeAspect="1"/>
          </p:cNvPicPr>
          <p:nvPr/>
        </p:nvPicPr>
        <p:blipFill>
          <a:blip r:embed="rId8"/>
          <a:stretch>
            <a:fillRect/>
          </a:stretch>
        </p:blipFill>
        <p:spPr>
          <a:xfrm>
            <a:off x="6199490" y="3457392"/>
            <a:ext cx="148491" cy="148491"/>
          </a:xfrm>
          <a:prstGeom prst="rect">
            <a:avLst/>
          </a:prstGeom>
        </p:spPr>
      </p:pic>
      <p:pic>
        <p:nvPicPr>
          <p:cNvPr id="10" name="Image 8" descr="preencoded.png">
            <a:extLst>
              <a:ext uri="{FF2B5EF4-FFF2-40B4-BE49-F238E27FC236}">
                <a16:creationId xmlns:a16="http://schemas.microsoft.com/office/drawing/2014/main" id="{F0432EFE-9F4C-7FEF-1F08-1DAD7B555F74}"/>
              </a:ext>
            </a:extLst>
          </p:cNvPr>
          <p:cNvPicPr>
            <a:picLocks noChangeAspect="1"/>
          </p:cNvPicPr>
          <p:nvPr/>
        </p:nvPicPr>
        <p:blipFill>
          <a:blip r:embed="rId9"/>
          <a:stretch>
            <a:fillRect/>
          </a:stretch>
        </p:blipFill>
        <p:spPr>
          <a:xfrm>
            <a:off x="593963" y="4571073"/>
            <a:ext cx="5234300" cy="1670521"/>
          </a:xfrm>
          <a:prstGeom prst="rect">
            <a:avLst/>
          </a:prstGeom>
        </p:spPr>
      </p:pic>
      <p:pic>
        <p:nvPicPr>
          <p:cNvPr id="11" name="Image 9" descr="preencoded.png">
            <a:extLst>
              <a:ext uri="{FF2B5EF4-FFF2-40B4-BE49-F238E27FC236}">
                <a16:creationId xmlns:a16="http://schemas.microsoft.com/office/drawing/2014/main" id="{CBD8052A-DB86-FCE2-A990-D37BED1509CD}"/>
              </a:ext>
            </a:extLst>
          </p:cNvPr>
          <p:cNvPicPr>
            <a:picLocks noChangeAspect="1"/>
          </p:cNvPicPr>
          <p:nvPr/>
        </p:nvPicPr>
        <p:blipFill>
          <a:blip r:embed="rId10"/>
          <a:stretch>
            <a:fillRect/>
          </a:stretch>
        </p:blipFill>
        <p:spPr>
          <a:xfrm>
            <a:off x="742454" y="5090790"/>
            <a:ext cx="148491" cy="148491"/>
          </a:xfrm>
          <a:prstGeom prst="rect">
            <a:avLst/>
          </a:prstGeom>
        </p:spPr>
      </p:pic>
      <p:pic>
        <p:nvPicPr>
          <p:cNvPr id="12" name="Image 10" descr="preencoded.png">
            <a:extLst>
              <a:ext uri="{FF2B5EF4-FFF2-40B4-BE49-F238E27FC236}">
                <a16:creationId xmlns:a16="http://schemas.microsoft.com/office/drawing/2014/main" id="{359B002E-ADE2-1B22-8DFD-A42CC4D11AB5}"/>
              </a:ext>
            </a:extLst>
          </p:cNvPr>
          <p:cNvPicPr>
            <a:picLocks noChangeAspect="1"/>
          </p:cNvPicPr>
          <p:nvPr/>
        </p:nvPicPr>
        <p:blipFill>
          <a:blip r:embed="rId11"/>
          <a:stretch>
            <a:fillRect/>
          </a:stretch>
        </p:blipFill>
        <p:spPr>
          <a:xfrm>
            <a:off x="6050999" y="4571073"/>
            <a:ext cx="5234300" cy="1670521"/>
          </a:xfrm>
          <a:prstGeom prst="rect">
            <a:avLst/>
          </a:prstGeom>
        </p:spPr>
      </p:pic>
      <p:pic>
        <p:nvPicPr>
          <p:cNvPr id="13" name="Image 11" descr="preencoded.png">
            <a:extLst>
              <a:ext uri="{FF2B5EF4-FFF2-40B4-BE49-F238E27FC236}">
                <a16:creationId xmlns:a16="http://schemas.microsoft.com/office/drawing/2014/main" id="{0848700A-7EE1-EC0E-897C-AE3EE0D1C10C}"/>
              </a:ext>
            </a:extLst>
          </p:cNvPr>
          <p:cNvPicPr>
            <a:picLocks noChangeAspect="1"/>
          </p:cNvPicPr>
          <p:nvPr/>
        </p:nvPicPr>
        <p:blipFill>
          <a:blip r:embed="rId8"/>
          <a:stretch>
            <a:fillRect/>
          </a:stretch>
        </p:blipFill>
        <p:spPr>
          <a:xfrm>
            <a:off x="6199490" y="5090790"/>
            <a:ext cx="148491" cy="148491"/>
          </a:xfrm>
          <a:prstGeom prst="rect">
            <a:avLst/>
          </a:prstGeom>
        </p:spPr>
      </p:pic>
      <p:pic>
        <p:nvPicPr>
          <p:cNvPr id="16" name="Image 14" descr="preencoded.png">
            <a:extLst>
              <a:ext uri="{FF2B5EF4-FFF2-40B4-BE49-F238E27FC236}">
                <a16:creationId xmlns:a16="http://schemas.microsoft.com/office/drawing/2014/main" id="{BE38F88E-CDFB-6BBC-1FB9-721179810CC8}"/>
              </a:ext>
            </a:extLst>
          </p:cNvPr>
          <p:cNvPicPr>
            <a:picLocks noChangeAspect="1"/>
          </p:cNvPicPr>
          <p:nvPr/>
        </p:nvPicPr>
        <p:blipFill>
          <a:blip r:embed="rId12"/>
          <a:stretch>
            <a:fillRect/>
          </a:stretch>
        </p:blipFill>
        <p:spPr>
          <a:xfrm>
            <a:off x="-1" y="7731483"/>
            <a:ext cx="11879263" cy="55684"/>
          </a:xfrm>
          <a:prstGeom prst="rect">
            <a:avLst/>
          </a:prstGeom>
        </p:spPr>
      </p:pic>
      <p:pic>
        <p:nvPicPr>
          <p:cNvPr id="17" name="Image 15" descr="preencoded.png">
            <a:extLst>
              <a:ext uri="{FF2B5EF4-FFF2-40B4-BE49-F238E27FC236}">
                <a16:creationId xmlns:a16="http://schemas.microsoft.com/office/drawing/2014/main" id="{35F0ACA7-52B9-99D4-C923-668A2EB1B873}"/>
              </a:ext>
            </a:extLst>
          </p:cNvPr>
          <p:cNvPicPr>
            <a:picLocks noChangeAspect="1"/>
          </p:cNvPicPr>
          <p:nvPr/>
        </p:nvPicPr>
        <p:blipFill>
          <a:blip r:embed="rId13"/>
          <a:stretch>
            <a:fillRect/>
          </a:stretch>
        </p:blipFill>
        <p:spPr>
          <a:xfrm>
            <a:off x="0" y="7731483"/>
            <a:ext cx="1386301" cy="55684"/>
          </a:xfrm>
          <a:prstGeom prst="rect">
            <a:avLst/>
          </a:prstGeom>
        </p:spPr>
      </p:pic>
      <p:sp>
        <p:nvSpPr>
          <p:cNvPr id="18" name="Text 0">
            <a:extLst>
              <a:ext uri="{FF2B5EF4-FFF2-40B4-BE49-F238E27FC236}">
                <a16:creationId xmlns:a16="http://schemas.microsoft.com/office/drawing/2014/main" id="{00021D74-7713-CB4E-EE5E-5FC309C7E21D}"/>
              </a:ext>
            </a:extLst>
          </p:cNvPr>
          <p:cNvSpPr/>
          <p:nvPr/>
        </p:nvSpPr>
        <p:spPr>
          <a:xfrm>
            <a:off x="593963" y="747435"/>
            <a:ext cx="1282960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a:t>
            </a:r>
            <a:endParaRPr lang="en-US" sz="2192" dirty="0"/>
          </a:p>
        </p:txBody>
      </p:sp>
      <p:sp>
        <p:nvSpPr>
          <p:cNvPr id="19" name="Text 1">
            <a:extLst>
              <a:ext uri="{FF2B5EF4-FFF2-40B4-BE49-F238E27FC236}">
                <a16:creationId xmlns:a16="http://schemas.microsoft.com/office/drawing/2014/main" id="{810DD485-7D62-A951-1D8A-8199DDADE097}"/>
              </a:ext>
            </a:extLst>
          </p:cNvPr>
          <p:cNvSpPr/>
          <p:nvPr/>
        </p:nvSpPr>
        <p:spPr>
          <a:xfrm>
            <a:off x="1187926" y="1378521"/>
            <a:ext cx="2716337"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Correct Answer: C</a:t>
            </a:r>
            <a:endParaRPr lang="en-US" sz="1754" dirty="0"/>
          </a:p>
        </p:txBody>
      </p:sp>
      <p:sp>
        <p:nvSpPr>
          <p:cNvPr id="20" name="Text 2">
            <a:extLst>
              <a:ext uri="{FF2B5EF4-FFF2-40B4-BE49-F238E27FC236}">
                <a16:creationId xmlns:a16="http://schemas.microsoft.com/office/drawing/2014/main" id="{F94B6FF8-034C-E656-5726-B89632A5CE2D}"/>
              </a:ext>
            </a:extLst>
          </p:cNvPr>
          <p:cNvSpPr/>
          <p:nvPr/>
        </p:nvSpPr>
        <p:spPr>
          <a:xfrm>
            <a:off x="593963" y="1972484"/>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Enabling Multi-Factor Authentication (MFA) for IAM Users is a crucial security best practice to add an extra layer of protection.</a:t>
            </a:r>
            <a:endParaRPr lang="en-US" sz="1461" dirty="0"/>
          </a:p>
        </p:txBody>
      </p:sp>
      <p:sp>
        <p:nvSpPr>
          <p:cNvPr id="21" name="Text 3">
            <a:extLst>
              <a:ext uri="{FF2B5EF4-FFF2-40B4-BE49-F238E27FC236}">
                <a16:creationId xmlns:a16="http://schemas.microsoft.com/office/drawing/2014/main" id="{DFCC3A3C-88DC-9185-3926-AC2E7982CCF9}"/>
              </a:ext>
            </a:extLst>
          </p:cNvPr>
          <p:cNvSpPr/>
          <p:nvPr/>
        </p:nvSpPr>
        <p:spPr>
          <a:xfrm>
            <a:off x="742454" y="3086165"/>
            <a:ext cx="26119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a:t>
            </a:r>
            <a:endParaRPr lang="en-US" sz="1461" dirty="0"/>
          </a:p>
        </p:txBody>
      </p:sp>
      <p:sp>
        <p:nvSpPr>
          <p:cNvPr id="22" name="Text 4">
            <a:extLst>
              <a:ext uri="{FF2B5EF4-FFF2-40B4-BE49-F238E27FC236}">
                <a16:creationId xmlns:a16="http://schemas.microsoft.com/office/drawing/2014/main" id="{800B9649-1003-55BB-6BC1-E1D911398B04}"/>
              </a:ext>
            </a:extLst>
          </p:cNvPr>
          <p:cNvSpPr/>
          <p:nvPr/>
        </p:nvSpPr>
        <p:spPr>
          <a:xfrm>
            <a:off x="1034360" y="3086165"/>
            <a:ext cx="4194401" cy="259859"/>
          </a:xfrm>
          <a:prstGeom prst="rect">
            <a:avLst/>
          </a:prstGeom>
          <a:noFill/>
          <a:ln/>
        </p:spPr>
        <p:txBody>
          <a:bodyPr vert="horz" wrap="square" lIns="0" tIns="0" rIns="0" bIns="0" rtlCol="0" anchor="t"/>
          <a:lstStyle/>
          <a:p>
            <a:pPr>
              <a:lnSpc>
                <a:spcPts val="2046"/>
              </a:lnSpc>
            </a:pPr>
            <a:r>
              <a:rPr lang="en-US" sz="1315" strike="sngStrike" dirty="0">
                <a:solidFill>
                  <a:srgbClr val="4B5563"/>
                </a:solidFill>
                <a:latin typeface="ui-sans-serif" pitchFamily="34" charset="0"/>
                <a:ea typeface="ui-sans-serif" pitchFamily="34" charset="-122"/>
                <a:cs typeface="ui-sans-serif" pitchFamily="34" charset="-120"/>
              </a:rPr>
              <a:t>Share access keys among team members</a:t>
            </a:r>
            <a:endParaRPr lang="en-US" sz="1315" dirty="0"/>
          </a:p>
        </p:txBody>
      </p:sp>
      <p:sp>
        <p:nvSpPr>
          <p:cNvPr id="23" name="Text 5">
            <a:extLst>
              <a:ext uri="{FF2B5EF4-FFF2-40B4-BE49-F238E27FC236}">
                <a16:creationId xmlns:a16="http://schemas.microsoft.com/office/drawing/2014/main" id="{3640C71B-9633-1095-6BBF-A483E2903F40}"/>
              </a:ext>
            </a:extLst>
          </p:cNvPr>
          <p:cNvSpPr/>
          <p:nvPr/>
        </p:nvSpPr>
        <p:spPr>
          <a:xfrm>
            <a:off x="965190" y="3420269"/>
            <a:ext cx="4714582"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Sharing access keys is a severe security vulnerability. It violates the principle of least privilege and increases the risk of unauthorized access.</a:t>
            </a:r>
            <a:endParaRPr lang="en-US" sz="1315" dirty="0"/>
          </a:p>
        </p:txBody>
      </p:sp>
      <p:sp>
        <p:nvSpPr>
          <p:cNvPr id="24" name="Text 6">
            <a:extLst>
              <a:ext uri="{FF2B5EF4-FFF2-40B4-BE49-F238E27FC236}">
                <a16:creationId xmlns:a16="http://schemas.microsoft.com/office/drawing/2014/main" id="{4B31E795-AF65-70DD-5BF9-21113EA7DA29}"/>
              </a:ext>
            </a:extLst>
          </p:cNvPr>
          <p:cNvSpPr/>
          <p:nvPr/>
        </p:nvSpPr>
        <p:spPr>
          <a:xfrm>
            <a:off x="6199490" y="3086165"/>
            <a:ext cx="25440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
            </a:r>
            <a:endParaRPr lang="en-US" sz="1461" dirty="0"/>
          </a:p>
        </p:txBody>
      </p:sp>
      <p:sp>
        <p:nvSpPr>
          <p:cNvPr id="25" name="Text 7">
            <a:extLst>
              <a:ext uri="{FF2B5EF4-FFF2-40B4-BE49-F238E27FC236}">
                <a16:creationId xmlns:a16="http://schemas.microsoft.com/office/drawing/2014/main" id="{67DC8AA5-B13D-02B7-18C7-966CCD6F9557}"/>
              </a:ext>
            </a:extLst>
          </p:cNvPr>
          <p:cNvSpPr/>
          <p:nvPr/>
        </p:nvSpPr>
        <p:spPr>
          <a:xfrm>
            <a:off x="6485741" y="3086165"/>
            <a:ext cx="4145851" cy="259859"/>
          </a:xfrm>
          <a:prstGeom prst="rect">
            <a:avLst/>
          </a:prstGeom>
          <a:noFill/>
          <a:ln/>
        </p:spPr>
        <p:txBody>
          <a:bodyPr vert="horz" wrap="square" lIns="0" tIns="0" rIns="0" bIns="0" rtlCol="0" anchor="t"/>
          <a:lstStyle/>
          <a:p>
            <a:pPr>
              <a:lnSpc>
                <a:spcPts val="2046"/>
              </a:lnSpc>
            </a:pPr>
            <a:r>
              <a:rPr lang="en-US" sz="1315" strike="sngStrike" dirty="0">
                <a:solidFill>
                  <a:srgbClr val="4B5563"/>
                </a:solidFill>
                <a:latin typeface="ui-sans-serif" pitchFamily="34" charset="0"/>
                <a:ea typeface="ui-sans-serif" pitchFamily="34" charset="-122"/>
                <a:cs typeface="ui-sans-serif" pitchFamily="34" charset="-120"/>
              </a:rPr>
              <a:t>Disable Multi-Factor Authentication (MFA)</a:t>
            </a:r>
            <a:endParaRPr lang="en-US" sz="1315" dirty="0"/>
          </a:p>
        </p:txBody>
      </p:sp>
      <p:sp>
        <p:nvSpPr>
          <p:cNvPr id="26" name="Text 8">
            <a:extLst>
              <a:ext uri="{FF2B5EF4-FFF2-40B4-BE49-F238E27FC236}">
                <a16:creationId xmlns:a16="http://schemas.microsoft.com/office/drawing/2014/main" id="{0FB424BB-FAB6-8F46-395C-EF7AE2D8FD97}"/>
              </a:ext>
            </a:extLst>
          </p:cNvPr>
          <p:cNvSpPr/>
          <p:nvPr/>
        </p:nvSpPr>
        <p:spPr>
          <a:xfrm>
            <a:off x="6422226" y="3420269"/>
            <a:ext cx="4714582"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Disabling MFA removes an important security layer, making accounts more vulnerable to unauthorized access even if passwords are strong.</a:t>
            </a:r>
            <a:endParaRPr lang="en-US" sz="1315" dirty="0"/>
          </a:p>
        </p:txBody>
      </p:sp>
      <p:sp>
        <p:nvSpPr>
          <p:cNvPr id="27" name="Text 9">
            <a:extLst>
              <a:ext uri="{FF2B5EF4-FFF2-40B4-BE49-F238E27FC236}">
                <a16:creationId xmlns:a16="http://schemas.microsoft.com/office/drawing/2014/main" id="{62A1E496-904E-E7C4-F65A-82E02A617EE2}"/>
              </a:ext>
            </a:extLst>
          </p:cNvPr>
          <p:cNvSpPr/>
          <p:nvPr/>
        </p:nvSpPr>
        <p:spPr>
          <a:xfrm>
            <a:off x="742454" y="4719563"/>
            <a:ext cx="24814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t>
            </a:r>
            <a:endParaRPr lang="en-US" sz="1461" dirty="0"/>
          </a:p>
        </p:txBody>
      </p:sp>
      <p:sp>
        <p:nvSpPr>
          <p:cNvPr id="28" name="Text 10">
            <a:extLst>
              <a:ext uri="{FF2B5EF4-FFF2-40B4-BE49-F238E27FC236}">
                <a16:creationId xmlns:a16="http://schemas.microsoft.com/office/drawing/2014/main" id="{8A4630D8-B49A-424A-28DA-DCECD86CF790}"/>
              </a:ext>
            </a:extLst>
          </p:cNvPr>
          <p:cNvSpPr/>
          <p:nvPr/>
        </p:nvSpPr>
        <p:spPr>
          <a:xfrm>
            <a:off x="1023485" y="4719563"/>
            <a:ext cx="341639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Enable MFA for additional security</a:t>
            </a:r>
            <a:endParaRPr lang="en-US" sz="1315" dirty="0"/>
          </a:p>
        </p:txBody>
      </p:sp>
      <p:sp>
        <p:nvSpPr>
          <p:cNvPr id="29" name="Text 11">
            <a:extLst>
              <a:ext uri="{FF2B5EF4-FFF2-40B4-BE49-F238E27FC236}">
                <a16:creationId xmlns:a16="http://schemas.microsoft.com/office/drawing/2014/main" id="{0909EE16-1FA5-3C99-9D93-8EA6D4AC530B}"/>
              </a:ext>
            </a:extLst>
          </p:cNvPr>
          <p:cNvSpPr/>
          <p:nvPr/>
        </p:nvSpPr>
        <p:spPr>
          <a:xfrm>
            <a:off x="965190" y="5053668"/>
            <a:ext cx="4714582" cy="1039435"/>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Enabling MFA adds an extra layer of protection beyond just passwords. Even if credentials are compromised, attackers would still need the second factor (like a code from a smartphone app or hardware token).</a:t>
            </a:r>
            <a:endParaRPr lang="en-US" sz="1315" dirty="0"/>
          </a:p>
        </p:txBody>
      </p:sp>
      <p:sp>
        <p:nvSpPr>
          <p:cNvPr id="30" name="Text 12">
            <a:extLst>
              <a:ext uri="{FF2B5EF4-FFF2-40B4-BE49-F238E27FC236}">
                <a16:creationId xmlns:a16="http://schemas.microsoft.com/office/drawing/2014/main" id="{452F89FC-7DF6-BE9B-F07E-72004FCCD749}"/>
              </a:ext>
            </a:extLst>
          </p:cNvPr>
          <p:cNvSpPr/>
          <p:nvPr/>
        </p:nvSpPr>
        <p:spPr>
          <a:xfrm>
            <a:off x="6199490" y="4719563"/>
            <a:ext cx="2695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
            </a:r>
            <a:endParaRPr lang="en-US" sz="1461" dirty="0"/>
          </a:p>
        </p:txBody>
      </p:sp>
      <p:sp>
        <p:nvSpPr>
          <p:cNvPr id="31" name="Text 13">
            <a:extLst>
              <a:ext uri="{FF2B5EF4-FFF2-40B4-BE49-F238E27FC236}">
                <a16:creationId xmlns:a16="http://schemas.microsoft.com/office/drawing/2014/main" id="{5245F758-2D7A-1368-8EF7-2AF6A12294D4}"/>
              </a:ext>
            </a:extLst>
          </p:cNvPr>
          <p:cNvSpPr/>
          <p:nvPr/>
        </p:nvSpPr>
        <p:spPr>
          <a:xfrm>
            <a:off x="6498357" y="4719563"/>
            <a:ext cx="4358668" cy="259859"/>
          </a:xfrm>
          <a:prstGeom prst="rect">
            <a:avLst/>
          </a:prstGeom>
          <a:noFill/>
          <a:ln/>
        </p:spPr>
        <p:txBody>
          <a:bodyPr vert="horz" wrap="square" lIns="0" tIns="0" rIns="0" bIns="0" rtlCol="0" anchor="t"/>
          <a:lstStyle/>
          <a:p>
            <a:pPr>
              <a:lnSpc>
                <a:spcPts val="2046"/>
              </a:lnSpc>
            </a:pPr>
            <a:r>
              <a:rPr lang="en-US" sz="1315" strike="sngStrike" dirty="0">
                <a:solidFill>
                  <a:srgbClr val="4B5563"/>
                </a:solidFill>
                <a:latin typeface="ui-sans-serif" pitchFamily="34" charset="0"/>
                <a:ea typeface="ui-sans-serif" pitchFamily="34" charset="-122"/>
                <a:cs typeface="ui-sans-serif" pitchFamily="34" charset="-120"/>
              </a:rPr>
              <a:t>Grant full administrative access to all users</a:t>
            </a:r>
            <a:endParaRPr lang="en-US" sz="1315" dirty="0"/>
          </a:p>
        </p:txBody>
      </p:sp>
      <p:sp>
        <p:nvSpPr>
          <p:cNvPr id="32" name="Text 14">
            <a:extLst>
              <a:ext uri="{FF2B5EF4-FFF2-40B4-BE49-F238E27FC236}">
                <a16:creationId xmlns:a16="http://schemas.microsoft.com/office/drawing/2014/main" id="{A29030EF-8DFA-0244-D44A-DC5EBC31790A}"/>
              </a:ext>
            </a:extLst>
          </p:cNvPr>
          <p:cNvSpPr/>
          <p:nvPr/>
        </p:nvSpPr>
        <p:spPr>
          <a:xfrm>
            <a:off x="6422226" y="5053668"/>
            <a:ext cx="4714582"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Granting full administrative access to all users violates the principle of least privilege and creates significant security risks. Users should only have the minimum permissions necessary to perform their jobs.</a:t>
            </a:r>
            <a:endParaRPr lang="en-US" sz="1315" dirty="0"/>
          </a:p>
        </p:txBody>
      </p:sp>
      <p:sp>
        <p:nvSpPr>
          <p:cNvPr id="34" name="Text 16">
            <a:extLst>
              <a:ext uri="{FF2B5EF4-FFF2-40B4-BE49-F238E27FC236}">
                <a16:creationId xmlns:a16="http://schemas.microsoft.com/office/drawing/2014/main" id="{9DF51E89-E1E6-F8C3-96FC-88399AA8055D}"/>
              </a:ext>
            </a:extLst>
          </p:cNvPr>
          <p:cNvSpPr/>
          <p:nvPr/>
        </p:nvSpPr>
        <p:spPr>
          <a:xfrm>
            <a:off x="222737" y="7861412"/>
            <a:ext cx="187411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AWS IAM Core Concepts</a:t>
            </a:r>
            <a:endParaRPr lang="en-US" sz="1023" dirty="0"/>
          </a:p>
        </p:txBody>
      </p:sp>
      <p:sp>
        <p:nvSpPr>
          <p:cNvPr id="35" name="Text 17">
            <a:extLst>
              <a:ext uri="{FF2B5EF4-FFF2-40B4-BE49-F238E27FC236}">
                <a16:creationId xmlns:a16="http://schemas.microsoft.com/office/drawing/2014/main" id="{4DE1DD43-AC72-B077-ED62-606FB2F80752}"/>
              </a:ext>
            </a:extLst>
          </p:cNvPr>
          <p:cNvSpPr/>
          <p:nvPr/>
        </p:nvSpPr>
        <p:spPr>
          <a:xfrm>
            <a:off x="10842292" y="7861412"/>
            <a:ext cx="977081" cy="185613"/>
          </a:xfrm>
          <a:prstGeom prst="rect">
            <a:avLst/>
          </a:prstGeom>
          <a:noFill/>
          <a:ln/>
        </p:spPr>
        <p:txBody>
          <a:bodyPr vert="horz" wrap="square" lIns="0" tIns="0" rIns="0" bIns="0" rtlCol="0" anchor="t"/>
          <a:lstStyle/>
          <a:p>
            <a:pPr>
              <a:lnSpc>
                <a:spcPts val="1461"/>
              </a:lnSpc>
            </a:pPr>
            <a:endParaRPr lang="en-US" sz="1023" dirty="0"/>
          </a:p>
        </p:txBody>
      </p:sp>
    </p:spTree>
    <p:extLst>
      <p:ext uri="{BB962C8B-B14F-4D97-AF65-F5344CB8AC3E}">
        <p14:creationId xmlns:p14="http://schemas.microsoft.com/office/powerpoint/2010/main" val="226061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63419-6E5C-6A64-C8EF-77C8EB6FEFE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0B7A207-51A5-4C9D-0332-454C6883014B}"/>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A8C3BAF9-8EAE-A136-E0AF-8194325312B6}"/>
              </a:ext>
            </a:extLst>
          </p:cNvPr>
          <p:cNvPicPr>
            <a:picLocks noChangeAspect="1"/>
          </p:cNvPicPr>
          <p:nvPr/>
        </p:nvPicPr>
        <p:blipFill>
          <a:blip r:embed="rId4"/>
          <a:stretch>
            <a:fillRect/>
          </a:stretch>
        </p:blipFill>
        <p:spPr>
          <a:xfrm>
            <a:off x="-1" y="79226"/>
            <a:ext cx="11879263" cy="296982"/>
          </a:xfrm>
          <a:prstGeom prst="rect">
            <a:avLst/>
          </a:prstGeom>
        </p:spPr>
      </p:pic>
      <p:pic>
        <p:nvPicPr>
          <p:cNvPr id="4" name="Image 2" descr="preencoded.png">
            <a:extLst>
              <a:ext uri="{FF2B5EF4-FFF2-40B4-BE49-F238E27FC236}">
                <a16:creationId xmlns:a16="http://schemas.microsoft.com/office/drawing/2014/main" id="{83110B67-C2F0-0A86-50CE-A9641723BD3B}"/>
              </a:ext>
            </a:extLst>
          </p:cNvPr>
          <p:cNvPicPr>
            <a:picLocks noChangeAspect="1"/>
          </p:cNvPicPr>
          <p:nvPr/>
        </p:nvPicPr>
        <p:blipFill>
          <a:blip r:embed="rId5"/>
          <a:stretch>
            <a:fillRect/>
          </a:stretch>
        </p:blipFill>
        <p:spPr>
          <a:xfrm>
            <a:off x="593963" y="1898239"/>
            <a:ext cx="5234300" cy="816699"/>
          </a:xfrm>
          <a:prstGeom prst="rect">
            <a:avLst/>
          </a:prstGeom>
        </p:spPr>
      </p:pic>
      <p:pic>
        <p:nvPicPr>
          <p:cNvPr id="5" name="Image 3" descr="preencoded.png">
            <a:extLst>
              <a:ext uri="{FF2B5EF4-FFF2-40B4-BE49-F238E27FC236}">
                <a16:creationId xmlns:a16="http://schemas.microsoft.com/office/drawing/2014/main" id="{C8681362-FA2B-8E0B-4E86-B8460DEFF065}"/>
              </a:ext>
            </a:extLst>
          </p:cNvPr>
          <p:cNvPicPr>
            <a:picLocks noChangeAspect="1"/>
          </p:cNvPicPr>
          <p:nvPr/>
        </p:nvPicPr>
        <p:blipFill>
          <a:blip r:embed="rId6"/>
          <a:stretch>
            <a:fillRect/>
          </a:stretch>
        </p:blipFill>
        <p:spPr>
          <a:xfrm>
            <a:off x="742454" y="2046729"/>
            <a:ext cx="371227" cy="371227"/>
          </a:xfrm>
          <a:prstGeom prst="rect">
            <a:avLst/>
          </a:prstGeom>
        </p:spPr>
      </p:pic>
      <p:pic>
        <p:nvPicPr>
          <p:cNvPr id="6" name="Image 4" descr="preencoded.png">
            <a:extLst>
              <a:ext uri="{FF2B5EF4-FFF2-40B4-BE49-F238E27FC236}">
                <a16:creationId xmlns:a16="http://schemas.microsoft.com/office/drawing/2014/main" id="{BA6B9A57-A333-EE0D-9E79-5F466131BB43}"/>
              </a:ext>
            </a:extLst>
          </p:cNvPr>
          <p:cNvPicPr>
            <a:picLocks noChangeAspect="1"/>
          </p:cNvPicPr>
          <p:nvPr/>
        </p:nvPicPr>
        <p:blipFill>
          <a:blip r:embed="rId7"/>
          <a:stretch>
            <a:fillRect/>
          </a:stretch>
        </p:blipFill>
        <p:spPr>
          <a:xfrm>
            <a:off x="5401352" y="2046729"/>
            <a:ext cx="278420" cy="296982"/>
          </a:xfrm>
          <a:prstGeom prst="rect">
            <a:avLst/>
          </a:prstGeom>
        </p:spPr>
      </p:pic>
      <p:pic>
        <p:nvPicPr>
          <p:cNvPr id="7" name="Image 5" descr="preencoded.png">
            <a:extLst>
              <a:ext uri="{FF2B5EF4-FFF2-40B4-BE49-F238E27FC236}">
                <a16:creationId xmlns:a16="http://schemas.microsoft.com/office/drawing/2014/main" id="{BD6FF50B-4468-3900-D757-6D8DADFBE044}"/>
              </a:ext>
            </a:extLst>
          </p:cNvPr>
          <p:cNvPicPr>
            <a:picLocks noChangeAspect="1"/>
          </p:cNvPicPr>
          <p:nvPr/>
        </p:nvPicPr>
        <p:blipFill>
          <a:blip r:embed="rId5"/>
          <a:stretch>
            <a:fillRect/>
          </a:stretch>
        </p:blipFill>
        <p:spPr>
          <a:xfrm>
            <a:off x="6050999" y="1898239"/>
            <a:ext cx="5234300" cy="816699"/>
          </a:xfrm>
          <a:prstGeom prst="rect">
            <a:avLst/>
          </a:prstGeom>
        </p:spPr>
      </p:pic>
      <p:pic>
        <p:nvPicPr>
          <p:cNvPr id="8" name="Image 6" descr="preencoded.png">
            <a:extLst>
              <a:ext uri="{FF2B5EF4-FFF2-40B4-BE49-F238E27FC236}">
                <a16:creationId xmlns:a16="http://schemas.microsoft.com/office/drawing/2014/main" id="{A5862D84-BE25-8EA1-D578-F194A3FD2CCD}"/>
              </a:ext>
            </a:extLst>
          </p:cNvPr>
          <p:cNvPicPr>
            <a:picLocks noChangeAspect="1"/>
          </p:cNvPicPr>
          <p:nvPr/>
        </p:nvPicPr>
        <p:blipFill>
          <a:blip r:embed="rId8"/>
          <a:stretch>
            <a:fillRect/>
          </a:stretch>
        </p:blipFill>
        <p:spPr>
          <a:xfrm>
            <a:off x="6199490" y="2046729"/>
            <a:ext cx="371227" cy="371227"/>
          </a:xfrm>
          <a:prstGeom prst="rect">
            <a:avLst/>
          </a:prstGeom>
        </p:spPr>
      </p:pic>
      <p:pic>
        <p:nvPicPr>
          <p:cNvPr id="9" name="Image 7" descr="preencoded.png">
            <a:extLst>
              <a:ext uri="{FF2B5EF4-FFF2-40B4-BE49-F238E27FC236}">
                <a16:creationId xmlns:a16="http://schemas.microsoft.com/office/drawing/2014/main" id="{F3226628-EEBC-ABED-6A5B-10418EC2E6C3}"/>
              </a:ext>
            </a:extLst>
          </p:cNvPr>
          <p:cNvPicPr>
            <a:picLocks noChangeAspect="1"/>
          </p:cNvPicPr>
          <p:nvPr/>
        </p:nvPicPr>
        <p:blipFill>
          <a:blip r:embed="rId9"/>
          <a:stretch>
            <a:fillRect/>
          </a:stretch>
        </p:blipFill>
        <p:spPr>
          <a:xfrm>
            <a:off x="10969756" y="2046729"/>
            <a:ext cx="167052" cy="296982"/>
          </a:xfrm>
          <a:prstGeom prst="rect">
            <a:avLst/>
          </a:prstGeom>
        </p:spPr>
      </p:pic>
      <p:pic>
        <p:nvPicPr>
          <p:cNvPr id="10" name="Image 8" descr="preencoded.png">
            <a:extLst>
              <a:ext uri="{FF2B5EF4-FFF2-40B4-BE49-F238E27FC236}">
                <a16:creationId xmlns:a16="http://schemas.microsoft.com/office/drawing/2014/main" id="{20DD502E-E2DE-3F58-4F52-C8F3DC147386}"/>
              </a:ext>
            </a:extLst>
          </p:cNvPr>
          <p:cNvPicPr>
            <a:picLocks noChangeAspect="1"/>
          </p:cNvPicPr>
          <p:nvPr/>
        </p:nvPicPr>
        <p:blipFill>
          <a:blip r:embed="rId10"/>
          <a:stretch>
            <a:fillRect/>
          </a:stretch>
        </p:blipFill>
        <p:spPr>
          <a:xfrm>
            <a:off x="593963" y="2937674"/>
            <a:ext cx="5234300" cy="668209"/>
          </a:xfrm>
          <a:prstGeom prst="rect">
            <a:avLst/>
          </a:prstGeom>
        </p:spPr>
      </p:pic>
      <p:pic>
        <p:nvPicPr>
          <p:cNvPr id="11" name="Image 9" descr="preencoded.png">
            <a:extLst>
              <a:ext uri="{FF2B5EF4-FFF2-40B4-BE49-F238E27FC236}">
                <a16:creationId xmlns:a16="http://schemas.microsoft.com/office/drawing/2014/main" id="{B0EE7309-90FB-45FD-6FD9-830A5AF8815A}"/>
              </a:ext>
            </a:extLst>
          </p:cNvPr>
          <p:cNvPicPr>
            <a:picLocks noChangeAspect="1"/>
          </p:cNvPicPr>
          <p:nvPr/>
        </p:nvPicPr>
        <p:blipFill>
          <a:blip r:embed="rId11"/>
          <a:stretch>
            <a:fillRect/>
          </a:stretch>
        </p:blipFill>
        <p:spPr>
          <a:xfrm>
            <a:off x="742454" y="3086165"/>
            <a:ext cx="371227" cy="371227"/>
          </a:xfrm>
          <a:prstGeom prst="rect">
            <a:avLst/>
          </a:prstGeom>
        </p:spPr>
      </p:pic>
      <p:pic>
        <p:nvPicPr>
          <p:cNvPr id="12" name="Image 10" descr="preencoded.png">
            <a:extLst>
              <a:ext uri="{FF2B5EF4-FFF2-40B4-BE49-F238E27FC236}">
                <a16:creationId xmlns:a16="http://schemas.microsoft.com/office/drawing/2014/main" id="{D727D8C0-FF9C-3962-C013-653A0E1165ED}"/>
              </a:ext>
            </a:extLst>
          </p:cNvPr>
          <p:cNvPicPr>
            <a:picLocks noChangeAspect="1"/>
          </p:cNvPicPr>
          <p:nvPr/>
        </p:nvPicPr>
        <p:blipFill>
          <a:blip r:embed="rId12"/>
          <a:stretch>
            <a:fillRect/>
          </a:stretch>
        </p:blipFill>
        <p:spPr>
          <a:xfrm>
            <a:off x="5457036" y="3086165"/>
            <a:ext cx="222736" cy="296982"/>
          </a:xfrm>
          <a:prstGeom prst="rect">
            <a:avLst/>
          </a:prstGeom>
        </p:spPr>
      </p:pic>
      <p:pic>
        <p:nvPicPr>
          <p:cNvPr id="13" name="Image 11" descr="preencoded.png">
            <a:extLst>
              <a:ext uri="{FF2B5EF4-FFF2-40B4-BE49-F238E27FC236}">
                <a16:creationId xmlns:a16="http://schemas.microsoft.com/office/drawing/2014/main" id="{B3A348ED-341A-41D6-8F01-DE02ECC266D6}"/>
              </a:ext>
            </a:extLst>
          </p:cNvPr>
          <p:cNvPicPr>
            <a:picLocks noChangeAspect="1"/>
          </p:cNvPicPr>
          <p:nvPr/>
        </p:nvPicPr>
        <p:blipFill>
          <a:blip r:embed="rId10"/>
          <a:stretch>
            <a:fillRect/>
          </a:stretch>
        </p:blipFill>
        <p:spPr>
          <a:xfrm>
            <a:off x="6050999" y="2937674"/>
            <a:ext cx="5234300" cy="668209"/>
          </a:xfrm>
          <a:prstGeom prst="rect">
            <a:avLst/>
          </a:prstGeom>
        </p:spPr>
      </p:pic>
      <p:pic>
        <p:nvPicPr>
          <p:cNvPr id="14" name="Image 12" descr="preencoded.png">
            <a:extLst>
              <a:ext uri="{FF2B5EF4-FFF2-40B4-BE49-F238E27FC236}">
                <a16:creationId xmlns:a16="http://schemas.microsoft.com/office/drawing/2014/main" id="{5B0FE999-F9DE-2FB9-9C74-CE90DC3451BA}"/>
              </a:ext>
            </a:extLst>
          </p:cNvPr>
          <p:cNvPicPr>
            <a:picLocks noChangeAspect="1"/>
          </p:cNvPicPr>
          <p:nvPr/>
        </p:nvPicPr>
        <p:blipFill>
          <a:blip r:embed="rId13"/>
          <a:stretch>
            <a:fillRect/>
          </a:stretch>
        </p:blipFill>
        <p:spPr>
          <a:xfrm>
            <a:off x="6199490" y="3086165"/>
            <a:ext cx="371227" cy="371227"/>
          </a:xfrm>
          <a:prstGeom prst="rect">
            <a:avLst/>
          </a:prstGeom>
        </p:spPr>
      </p:pic>
      <p:pic>
        <p:nvPicPr>
          <p:cNvPr id="15" name="Image 13" descr="preencoded.png">
            <a:extLst>
              <a:ext uri="{FF2B5EF4-FFF2-40B4-BE49-F238E27FC236}">
                <a16:creationId xmlns:a16="http://schemas.microsoft.com/office/drawing/2014/main" id="{99257AE5-920B-3666-51E5-A8B9AF8A4C17}"/>
              </a:ext>
            </a:extLst>
          </p:cNvPr>
          <p:cNvPicPr>
            <a:picLocks noChangeAspect="1"/>
          </p:cNvPicPr>
          <p:nvPr/>
        </p:nvPicPr>
        <p:blipFill>
          <a:blip r:embed="rId14"/>
          <a:stretch>
            <a:fillRect/>
          </a:stretch>
        </p:blipFill>
        <p:spPr>
          <a:xfrm>
            <a:off x="10941915" y="3086165"/>
            <a:ext cx="194894" cy="296982"/>
          </a:xfrm>
          <a:prstGeom prst="rect">
            <a:avLst/>
          </a:prstGeom>
        </p:spPr>
      </p:pic>
      <p:pic>
        <p:nvPicPr>
          <p:cNvPr id="16" name="Image 14" descr="preencoded.png">
            <a:extLst>
              <a:ext uri="{FF2B5EF4-FFF2-40B4-BE49-F238E27FC236}">
                <a16:creationId xmlns:a16="http://schemas.microsoft.com/office/drawing/2014/main" id="{B0908D12-6D9B-BCDC-1FBE-8149C5ED41BD}"/>
              </a:ext>
            </a:extLst>
          </p:cNvPr>
          <p:cNvPicPr>
            <a:picLocks noChangeAspect="1"/>
          </p:cNvPicPr>
          <p:nvPr/>
        </p:nvPicPr>
        <p:blipFill>
          <a:blip r:embed="rId15"/>
          <a:stretch>
            <a:fillRect/>
          </a:stretch>
        </p:blipFill>
        <p:spPr>
          <a:xfrm>
            <a:off x="593963" y="4997983"/>
            <a:ext cx="10691336" cy="1002313"/>
          </a:xfrm>
          <a:prstGeom prst="rect">
            <a:avLst/>
          </a:prstGeom>
        </p:spPr>
      </p:pic>
      <p:pic>
        <p:nvPicPr>
          <p:cNvPr id="17" name="Image 15" descr="preencoded.png">
            <a:extLst>
              <a:ext uri="{FF2B5EF4-FFF2-40B4-BE49-F238E27FC236}">
                <a16:creationId xmlns:a16="http://schemas.microsoft.com/office/drawing/2014/main" id="{CA817D6B-D06F-DC9E-255C-B6B77211A489}"/>
              </a:ext>
            </a:extLst>
          </p:cNvPr>
          <p:cNvPicPr>
            <a:picLocks noChangeAspect="1"/>
          </p:cNvPicPr>
          <p:nvPr/>
        </p:nvPicPr>
        <p:blipFill>
          <a:blip r:embed="rId16"/>
          <a:stretch>
            <a:fillRect/>
          </a:stretch>
        </p:blipFill>
        <p:spPr>
          <a:xfrm>
            <a:off x="742454" y="5174316"/>
            <a:ext cx="148491" cy="148491"/>
          </a:xfrm>
          <a:prstGeom prst="rect">
            <a:avLst/>
          </a:prstGeom>
        </p:spPr>
      </p:pic>
      <p:pic>
        <p:nvPicPr>
          <p:cNvPr id="18" name="Image 16" descr="preencoded.png">
            <a:extLst>
              <a:ext uri="{FF2B5EF4-FFF2-40B4-BE49-F238E27FC236}">
                <a16:creationId xmlns:a16="http://schemas.microsoft.com/office/drawing/2014/main" id="{17A8B69F-F94D-06B0-4BC3-F9CC477A459D}"/>
              </a:ext>
            </a:extLst>
          </p:cNvPr>
          <p:cNvPicPr>
            <a:picLocks noChangeAspect="1"/>
          </p:cNvPicPr>
          <p:nvPr/>
        </p:nvPicPr>
        <p:blipFill>
          <a:blip r:embed="rId17"/>
          <a:stretch>
            <a:fillRect/>
          </a:stretch>
        </p:blipFill>
        <p:spPr>
          <a:xfrm>
            <a:off x="-1" y="6371523"/>
            <a:ext cx="11879263" cy="55684"/>
          </a:xfrm>
          <a:prstGeom prst="rect">
            <a:avLst/>
          </a:prstGeom>
        </p:spPr>
      </p:pic>
      <p:pic>
        <p:nvPicPr>
          <p:cNvPr id="19" name="Image 17" descr="preencoded.png">
            <a:extLst>
              <a:ext uri="{FF2B5EF4-FFF2-40B4-BE49-F238E27FC236}">
                <a16:creationId xmlns:a16="http://schemas.microsoft.com/office/drawing/2014/main" id="{79B66F7B-48FD-0993-9F5A-D535E56CB568}"/>
              </a:ext>
            </a:extLst>
          </p:cNvPr>
          <p:cNvPicPr>
            <a:picLocks noChangeAspect="1"/>
          </p:cNvPicPr>
          <p:nvPr/>
        </p:nvPicPr>
        <p:blipFill>
          <a:blip r:embed="rId18"/>
          <a:stretch>
            <a:fillRect/>
          </a:stretch>
        </p:blipFill>
        <p:spPr>
          <a:xfrm>
            <a:off x="0" y="6371523"/>
            <a:ext cx="3563779" cy="55684"/>
          </a:xfrm>
          <a:prstGeom prst="rect">
            <a:avLst/>
          </a:prstGeom>
        </p:spPr>
      </p:pic>
      <p:sp>
        <p:nvSpPr>
          <p:cNvPr id="20" name="Text 0">
            <a:extLst>
              <a:ext uri="{FF2B5EF4-FFF2-40B4-BE49-F238E27FC236}">
                <a16:creationId xmlns:a16="http://schemas.microsoft.com/office/drawing/2014/main" id="{CCC93E6D-BD3E-3DFA-16A6-9751E140289F}"/>
              </a:ext>
            </a:extLst>
          </p:cNvPr>
          <p:cNvSpPr/>
          <p:nvPr/>
        </p:nvSpPr>
        <p:spPr>
          <a:xfrm>
            <a:off x="593963" y="747435"/>
            <a:ext cx="1282960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1" name="Text 1">
            <a:extLst>
              <a:ext uri="{FF2B5EF4-FFF2-40B4-BE49-F238E27FC236}">
                <a16:creationId xmlns:a16="http://schemas.microsoft.com/office/drawing/2014/main" id="{954E6D45-976E-642E-F743-6A6482FF0761}"/>
              </a:ext>
            </a:extLst>
          </p:cNvPr>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is a security best practice for managing IAM User access keys?</a:t>
            </a:r>
            <a:endParaRPr lang="en-US" sz="1754" dirty="0"/>
          </a:p>
        </p:txBody>
      </p:sp>
      <p:sp>
        <p:nvSpPr>
          <p:cNvPr id="22" name="Text 2">
            <a:extLst>
              <a:ext uri="{FF2B5EF4-FFF2-40B4-BE49-F238E27FC236}">
                <a16:creationId xmlns:a16="http://schemas.microsoft.com/office/drawing/2014/main" id="{6B9DD2F2-5034-9272-0421-C9D11E87C726}"/>
              </a:ext>
            </a:extLst>
          </p:cNvPr>
          <p:cNvSpPr/>
          <p:nvPr/>
        </p:nvSpPr>
        <p:spPr>
          <a:xfrm>
            <a:off x="856142" y="2102413"/>
            <a:ext cx="1724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a:t>
            </a:r>
            <a:endParaRPr lang="en-US" sz="1461" dirty="0"/>
          </a:p>
        </p:txBody>
      </p:sp>
      <p:sp>
        <p:nvSpPr>
          <p:cNvPr id="23" name="Text 3">
            <a:extLst>
              <a:ext uri="{FF2B5EF4-FFF2-40B4-BE49-F238E27FC236}">
                <a16:creationId xmlns:a16="http://schemas.microsoft.com/office/drawing/2014/main" id="{53A8C64E-E229-7EE9-50AC-DEAF6C842FAC}"/>
              </a:ext>
            </a:extLst>
          </p:cNvPr>
          <p:cNvSpPr/>
          <p:nvPr/>
        </p:nvSpPr>
        <p:spPr>
          <a:xfrm>
            <a:off x="1262172" y="2046729"/>
            <a:ext cx="4027812"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Embed access keys directly into application code.</a:t>
            </a:r>
            <a:endParaRPr lang="en-US" sz="1461" dirty="0"/>
          </a:p>
        </p:txBody>
      </p:sp>
      <p:sp>
        <p:nvSpPr>
          <p:cNvPr id="24" name="Text 4">
            <a:extLst>
              <a:ext uri="{FF2B5EF4-FFF2-40B4-BE49-F238E27FC236}">
                <a16:creationId xmlns:a16="http://schemas.microsoft.com/office/drawing/2014/main" id="{1E330E48-57A5-F99F-F5FD-4C8CC9EB1A5D}"/>
              </a:ext>
            </a:extLst>
          </p:cNvPr>
          <p:cNvSpPr/>
          <p:nvPr/>
        </p:nvSpPr>
        <p:spPr>
          <a:xfrm>
            <a:off x="6314338" y="2102413"/>
            <a:ext cx="16983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
            </a:r>
            <a:endParaRPr lang="en-US" sz="1461" dirty="0"/>
          </a:p>
        </p:txBody>
      </p:sp>
      <p:sp>
        <p:nvSpPr>
          <p:cNvPr id="25" name="Text 5">
            <a:extLst>
              <a:ext uri="{FF2B5EF4-FFF2-40B4-BE49-F238E27FC236}">
                <a16:creationId xmlns:a16="http://schemas.microsoft.com/office/drawing/2014/main" id="{83A821BD-0B24-4E15-7B65-DF91CD4B16BE}"/>
              </a:ext>
            </a:extLst>
          </p:cNvPr>
          <p:cNvSpPr/>
          <p:nvPr/>
        </p:nvSpPr>
        <p:spPr>
          <a:xfrm>
            <a:off x="6719207" y="2046729"/>
            <a:ext cx="4139181"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Store access keys in plain text files on local machines.</a:t>
            </a:r>
            <a:endParaRPr lang="en-US" sz="1461" dirty="0"/>
          </a:p>
        </p:txBody>
      </p:sp>
      <p:sp>
        <p:nvSpPr>
          <p:cNvPr id="26" name="Text 6">
            <a:extLst>
              <a:ext uri="{FF2B5EF4-FFF2-40B4-BE49-F238E27FC236}">
                <a16:creationId xmlns:a16="http://schemas.microsoft.com/office/drawing/2014/main" id="{1F6CE15D-8596-7C54-BA00-E2A6B9D0A99B}"/>
              </a:ext>
            </a:extLst>
          </p:cNvPr>
          <p:cNvSpPr/>
          <p:nvPr/>
        </p:nvSpPr>
        <p:spPr>
          <a:xfrm>
            <a:off x="859912" y="3141849"/>
            <a:ext cx="16357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t>
            </a:r>
            <a:endParaRPr lang="en-US" sz="1461" dirty="0"/>
          </a:p>
        </p:txBody>
      </p:sp>
      <p:sp>
        <p:nvSpPr>
          <p:cNvPr id="27" name="Text 7">
            <a:extLst>
              <a:ext uri="{FF2B5EF4-FFF2-40B4-BE49-F238E27FC236}">
                <a16:creationId xmlns:a16="http://schemas.microsoft.com/office/drawing/2014/main" id="{97ADCE82-2540-1748-B723-2C7679AD7DB4}"/>
              </a:ext>
            </a:extLst>
          </p:cNvPr>
          <p:cNvSpPr/>
          <p:nvPr/>
        </p:nvSpPr>
        <p:spPr>
          <a:xfrm>
            <a:off x="1262171" y="3086165"/>
            <a:ext cx="490019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Regularly rotate access keys.</a:t>
            </a:r>
            <a:endParaRPr lang="en-US" sz="1461" dirty="0"/>
          </a:p>
        </p:txBody>
      </p:sp>
      <p:sp>
        <p:nvSpPr>
          <p:cNvPr id="28" name="Text 8">
            <a:extLst>
              <a:ext uri="{FF2B5EF4-FFF2-40B4-BE49-F238E27FC236}">
                <a16:creationId xmlns:a16="http://schemas.microsoft.com/office/drawing/2014/main" id="{23AF8EC0-B0EE-63A5-749D-A5782FA1A32B}"/>
              </a:ext>
            </a:extLst>
          </p:cNvPr>
          <p:cNvSpPr/>
          <p:nvPr/>
        </p:nvSpPr>
        <p:spPr>
          <a:xfrm>
            <a:off x="6307958" y="3141849"/>
            <a:ext cx="18497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
            </a:r>
            <a:endParaRPr lang="en-US" sz="1461" dirty="0"/>
          </a:p>
        </p:txBody>
      </p:sp>
      <p:sp>
        <p:nvSpPr>
          <p:cNvPr id="29" name="Text 9">
            <a:extLst>
              <a:ext uri="{FF2B5EF4-FFF2-40B4-BE49-F238E27FC236}">
                <a16:creationId xmlns:a16="http://schemas.microsoft.com/office/drawing/2014/main" id="{115D467F-5644-36FF-9BA0-FC3F72A0BCAF}"/>
              </a:ext>
            </a:extLst>
          </p:cNvPr>
          <p:cNvSpPr/>
          <p:nvPr/>
        </p:nvSpPr>
        <p:spPr>
          <a:xfrm>
            <a:off x="6719208" y="3086165"/>
            <a:ext cx="493360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Share access keys with third-party vendors.</a:t>
            </a:r>
            <a:endParaRPr lang="en-US" sz="1461" dirty="0"/>
          </a:p>
        </p:txBody>
      </p:sp>
      <p:sp>
        <p:nvSpPr>
          <p:cNvPr id="30" name="Text 10">
            <a:extLst>
              <a:ext uri="{FF2B5EF4-FFF2-40B4-BE49-F238E27FC236}">
                <a16:creationId xmlns:a16="http://schemas.microsoft.com/office/drawing/2014/main" id="{49BB4F66-8D96-F7F5-5543-70516FA9898C}"/>
              </a:ext>
            </a:extLst>
          </p:cNvPr>
          <p:cNvSpPr/>
          <p:nvPr/>
        </p:nvSpPr>
        <p:spPr>
          <a:xfrm>
            <a:off x="1002312" y="5146474"/>
            <a:ext cx="10134496" cy="259859"/>
          </a:xfrm>
          <a:prstGeom prst="rect">
            <a:avLst/>
          </a:prstGeom>
          <a:noFill/>
          <a:ln/>
        </p:spPr>
        <p:txBody>
          <a:bodyPr vert="horz" wrap="square" lIns="0" tIns="0" rIns="0" bIns="0" rtlCol="0" anchor="t"/>
          <a:lstStyle/>
          <a:p>
            <a:pPr>
              <a:lnSpc>
                <a:spcPts val="2046"/>
              </a:lnSpc>
            </a:pPr>
            <a:r>
              <a:rPr lang="en-US" sz="1315" b="1" dirty="0">
                <a:solidFill>
                  <a:srgbClr val="B91C1C"/>
                </a:solidFill>
                <a:latin typeface="ui-sans-serif" pitchFamily="34" charset="0"/>
                <a:ea typeface="ui-sans-serif" pitchFamily="34" charset="-122"/>
                <a:cs typeface="ui-sans-serif" pitchFamily="34" charset="-120"/>
              </a:rPr>
              <a:t>Security Warning</a:t>
            </a:r>
            <a:endParaRPr lang="en-US" sz="1315" dirty="0"/>
          </a:p>
        </p:txBody>
      </p:sp>
      <p:sp>
        <p:nvSpPr>
          <p:cNvPr id="31" name="Text 11">
            <a:extLst>
              <a:ext uri="{FF2B5EF4-FFF2-40B4-BE49-F238E27FC236}">
                <a16:creationId xmlns:a16="http://schemas.microsoft.com/office/drawing/2014/main" id="{86A242D7-1346-ED9B-1AC9-AEC44963024A}"/>
              </a:ext>
            </a:extLst>
          </p:cNvPr>
          <p:cNvSpPr/>
          <p:nvPr/>
        </p:nvSpPr>
        <p:spPr>
          <a:xfrm>
            <a:off x="1002312" y="5406333"/>
            <a:ext cx="10134496" cy="445472"/>
          </a:xfrm>
          <a:prstGeom prst="rect">
            <a:avLst/>
          </a:prstGeom>
          <a:noFill/>
          <a:ln/>
        </p:spPr>
        <p:txBody>
          <a:bodyPr vert="horz" wrap="square" lIns="0" tIns="0" rIns="0" bIns="0" rtlCol="0" anchor="t"/>
          <a:lstStyle/>
          <a:p>
            <a:pPr>
              <a:lnSpc>
                <a:spcPts val="1754"/>
              </a:lnSpc>
            </a:pPr>
            <a:r>
              <a:rPr lang="en-US" sz="1169" dirty="0">
                <a:solidFill>
                  <a:srgbClr val="DC2626"/>
                </a:solidFill>
                <a:latin typeface="ui-sans-serif" pitchFamily="34" charset="0"/>
                <a:ea typeface="ui-sans-serif" pitchFamily="34" charset="-122"/>
                <a:cs typeface="ui-sans-serif" pitchFamily="34" charset="-120"/>
              </a:rPr>
              <a:t>The only secure option among those listed is C. Regularly rotating access keys is a fundamental security best practice to minimize the risk of compromised credentials.</a:t>
            </a:r>
            <a:endParaRPr lang="en-US" sz="1169" dirty="0"/>
          </a:p>
        </p:txBody>
      </p:sp>
      <p:sp>
        <p:nvSpPr>
          <p:cNvPr id="33" name="Text 13">
            <a:extLst>
              <a:ext uri="{FF2B5EF4-FFF2-40B4-BE49-F238E27FC236}">
                <a16:creationId xmlns:a16="http://schemas.microsoft.com/office/drawing/2014/main" id="{637C0162-8CB8-7AF0-CBBA-94E7706533A3}"/>
              </a:ext>
            </a:extLst>
          </p:cNvPr>
          <p:cNvSpPr/>
          <p:nvPr/>
        </p:nvSpPr>
        <p:spPr>
          <a:xfrm>
            <a:off x="10759636" y="6501453"/>
            <a:ext cx="1076268" cy="185613"/>
          </a:xfrm>
          <a:prstGeom prst="rect">
            <a:avLst/>
          </a:prstGeom>
          <a:noFill/>
          <a:ln/>
        </p:spPr>
        <p:txBody>
          <a:bodyPr vert="horz" wrap="square" lIns="0" tIns="0" rIns="0" bIns="0" rtlCol="0" anchor="t"/>
          <a:lstStyle/>
          <a:p>
            <a:pPr>
              <a:lnSpc>
                <a:spcPts val="1461"/>
              </a:lnSpc>
            </a:pPr>
            <a:endParaRPr lang="en-US" sz="1023" dirty="0"/>
          </a:p>
        </p:txBody>
      </p:sp>
    </p:spTree>
    <p:extLst>
      <p:ext uri="{BB962C8B-B14F-4D97-AF65-F5344CB8AC3E}">
        <p14:creationId xmlns:p14="http://schemas.microsoft.com/office/powerpoint/2010/main" val="2509890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C051F-D2E2-AA22-AB3A-0902A233B1C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370286-BF09-04F1-5A2D-7F5586822448}"/>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6FC98686-4AD3-9D10-6B6F-8182DCEC3996}"/>
              </a:ext>
            </a:extLst>
          </p:cNvPr>
          <p:cNvPicPr>
            <a:picLocks noChangeAspect="1"/>
          </p:cNvPicPr>
          <p:nvPr/>
        </p:nvPicPr>
        <p:blipFill>
          <a:blip r:embed="rId4"/>
          <a:stretch>
            <a:fillRect/>
          </a:stretch>
        </p:blipFill>
        <p:spPr>
          <a:xfrm>
            <a:off x="-1" y="79226"/>
            <a:ext cx="11879263" cy="296982"/>
          </a:xfrm>
          <a:prstGeom prst="rect">
            <a:avLst/>
          </a:prstGeom>
        </p:spPr>
      </p:pic>
      <p:pic>
        <p:nvPicPr>
          <p:cNvPr id="4" name="Image 2" descr="preencoded.png">
            <a:extLst>
              <a:ext uri="{FF2B5EF4-FFF2-40B4-BE49-F238E27FC236}">
                <a16:creationId xmlns:a16="http://schemas.microsoft.com/office/drawing/2014/main" id="{B18FB7A0-4309-EDB1-460B-E818F2226745}"/>
              </a:ext>
            </a:extLst>
          </p:cNvPr>
          <p:cNvPicPr>
            <a:picLocks noChangeAspect="1"/>
          </p:cNvPicPr>
          <p:nvPr/>
        </p:nvPicPr>
        <p:blipFill>
          <a:blip r:embed="rId5"/>
          <a:stretch>
            <a:fillRect/>
          </a:stretch>
        </p:blipFill>
        <p:spPr>
          <a:xfrm>
            <a:off x="593963" y="1304276"/>
            <a:ext cx="10691336" cy="445472"/>
          </a:xfrm>
          <a:prstGeom prst="rect">
            <a:avLst/>
          </a:prstGeom>
        </p:spPr>
      </p:pic>
      <p:pic>
        <p:nvPicPr>
          <p:cNvPr id="5" name="Image 3" descr="preencoded.png">
            <a:extLst>
              <a:ext uri="{FF2B5EF4-FFF2-40B4-BE49-F238E27FC236}">
                <a16:creationId xmlns:a16="http://schemas.microsoft.com/office/drawing/2014/main" id="{2C2D1F0D-6210-3643-9042-F100063839AA}"/>
              </a:ext>
            </a:extLst>
          </p:cNvPr>
          <p:cNvPicPr>
            <a:picLocks noChangeAspect="1"/>
          </p:cNvPicPr>
          <p:nvPr/>
        </p:nvPicPr>
        <p:blipFill>
          <a:blip r:embed="rId6"/>
          <a:stretch>
            <a:fillRect/>
          </a:stretch>
        </p:blipFill>
        <p:spPr>
          <a:xfrm>
            <a:off x="593963" y="3174332"/>
            <a:ext cx="5234300" cy="1299294"/>
          </a:xfrm>
          <a:prstGeom prst="rect">
            <a:avLst/>
          </a:prstGeom>
        </p:spPr>
      </p:pic>
      <p:pic>
        <p:nvPicPr>
          <p:cNvPr id="6" name="Image 4" descr="preencoded.png">
            <a:extLst>
              <a:ext uri="{FF2B5EF4-FFF2-40B4-BE49-F238E27FC236}">
                <a16:creationId xmlns:a16="http://schemas.microsoft.com/office/drawing/2014/main" id="{32E6AA83-A0B8-CE72-5120-41AB1ABB2337}"/>
              </a:ext>
            </a:extLst>
          </p:cNvPr>
          <p:cNvPicPr>
            <a:picLocks noChangeAspect="1"/>
          </p:cNvPicPr>
          <p:nvPr/>
        </p:nvPicPr>
        <p:blipFill>
          <a:blip r:embed="rId7"/>
          <a:stretch>
            <a:fillRect/>
          </a:stretch>
        </p:blipFill>
        <p:spPr>
          <a:xfrm>
            <a:off x="742454" y="3322823"/>
            <a:ext cx="445472" cy="445472"/>
          </a:xfrm>
          <a:prstGeom prst="rect">
            <a:avLst/>
          </a:prstGeom>
        </p:spPr>
      </p:pic>
      <p:pic>
        <p:nvPicPr>
          <p:cNvPr id="7" name="Image 5" descr="preencoded.png">
            <a:extLst>
              <a:ext uri="{FF2B5EF4-FFF2-40B4-BE49-F238E27FC236}">
                <a16:creationId xmlns:a16="http://schemas.microsoft.com/office/drawing/2014/main" id="{CF253A59-5F3E-A778-5354-D55A13BBBBE3}"/>
              </a:ext>
            </a:extLst>
          </p:cNvPr>
          <p:cNvPicPr>
            <a:picLocks noChangeAspect="1"/>
          </p:cNvPicPr>
          <p:nvPr/>
        </p:nvPicPr>
        <p:blipFill>
          <a:blip r:embed="rId8"/>
          <a:stretch>
            <a:fillRect/>
          </a:stretch>
        </p:blipFill>
        <p:spPr>
          <a:xfrm>
            <a:off x="853822" y="3397068"/>
            <a:ext cx="222736" cy="296982"/>
          </a:xfrm>
          <a:prstGeom prst="rect">
            <a:avLst/>
          </a:prstGeom>
        </p:spPr>
      </p:pic>
      <p:pic>
        <p:nvPicPr>
          <p:cNvPr id="8" name="Image 6" descr="preencoded.png">
            <a:extLst>
              <a:ext uri="{FF2B5EF4-FFF2-40B4-BE49-F238E27FC236}">
                <a16:creationId xmlns:a16="http://schemas.microsoft.com/office/drawing/2014/main" id="{DC7C3F25-C2DC-2AE4-AABD-6AFB4C2ADE46}"/>
              </a:ext>
            </a:extLst>
          </p:cNvPr>
          <p:cNvPicPr>
            <a:picLocks noChangeAspect="1"/>
          </p:cNvPicPr>
          <p:nvPr/>
        </p:nvPicPr>
        <p:blipFill>
          <a:blip r:embed="rId9"/>
          <a:stretch>
            <a:fillRect/>
          </a:stretch>
        </p:blipFill>
        <p:spPr>
          <a:xfrm>
            <a:off x="6050999" y="3174332"/>
            <a:ext cx="5234300" cy="1299294"/>
          </a:xfrm>
          <a:prstGeom prst="rect">
            <a:avLst/>
          </a:prstGeom>
        </p:spPr>
      </p:pic>
      <p:pic>
        <p:nvPicPr>
          <p:cNvPr id="9" name="Image 7" descr="preencoded.png">
            <a:extLst>
              <a:ext uri="{FF2B5EF4-FFF2-40B4-BE49-F238E27FC236}">
                <a16:creationId xmlns:a16="http://schemas.microsoft.com/office/drawing/2014/main" id="{D4925068-77EB-6AE9-59A8-698CC54EB0C7}"/>
              </a:ext>
            </a:extLst>
          </p:cNvPr>
          <p:cNvPicPr>
            <a:picLocks noChangeAspect="1"/>
          </p:cNvPicPr>
          <p:nvPr/>
        </p:nvPicPr>
        <p:blipFill>
          <a:blip r:embed="rId10"/>
          <a:stretch>
            <a:fillRect/>
          </a:stretch>
        </p:blipFill>
        <p:spPr>
          <a:xfrm>
            <a:off x="6199490" y="3322823"/>
            <a:ext cx="445472" cy="445472"/>
          </a:xfrm>
          <a:prstGeom prst="rect">
            <a:avLst/>
          </a:prstGeom>
        </p:spPr>
      </p:pic>
      <p:pic>
        <p:nvPicPr>
          <p:cNvPr id="10" name="Image 8" descr="preencoded.png">
            <a:extLst>
              <a:ext uri="{FF2B5EF4-FFF2-40B4-BE49-F238E27FC236}">
                <a16:creationId xmlns:a16="http://schemas.microsoft.com/office/drawing/2014/main" id="{30E8F942-0DDF-8AC7-DCBA-29E44A7AB168}"/>
              </a:ext>
            </a:extLst>
          </p:cNvPr>
          <p:cNvPicPr>
            <a:picLocks noChangeAspect="1"/>
          </p:cNvPicPr>
          <p:nvPr/>
        </p:nvPicPr>
        <p:blipFill>
          <a:blip r:embed="rId11"/>
          <a:stretch>
            <a:fillRect/>
          </a:stretch>
        </p:blipFill>
        <p:spPr>
          <a:xfrm>
            <a:off x="6310858" y="3397068"/>
            <a:ext cx="222736" cy="296982"/>
          </a:xfrm>
          <a:prstGeom prst="rect">
            <a:avLst/>
          </a:prstGeom>
        </p:spPr>
      </p:pic>
      <p:pic>
        <p:nvPicPr>
          <p:cNvPr id="11" name="Image 9" descr="preencoded.png">
            <a:extLst>
              <a:ext uri="{FF2B5EF4-FFF2-40B4-BE49-F238E27FC236}">
                <a16:creationId xmlns:a16="http://schemas.microsoft.com/office/drawing/2014/main" id="{CBDA3188-3692-2C88-CF9B-FE1C4F62A1FF}"/>
              </a:ext>
            </a:extLst>
          </p:cNvPr>
          <p:cNvPicPr>
            <a:picLocks noChangeAspect="1"/>
          </p:cNvPicPr>
          <p:nvPr/>
        </p:nvPicPr>
        <p:blipFill>
          <a:blip r:embed="rId12"/>
          <a:stretch>
            <a:fillRect/>
          </a:stretch>
        </p:blipFill>
        <p:spPr>
          <a:xfrm>
            <a:off x="593963" y="5406333"/>
            <a:ext cx="10691336" cy="593963"/>
          </a:xfrm>
          <a:prstGeom prst="rect">
            <a:avLst/>
          </a:prstGeom>
        </p:spPr>
      </p:pic>
      <p:pic>
        <p:nvPicPr>
          <p:cNvPr id="12" name="Image 10" descr="preencoded.png">
            <a:extLst>
              <a:ext uri="{FF2B5EF4-FFF2-40B4-BE49-F238E27FC236}">
                <a16:creationId xmlns:a16="http://schemas.microsoft.com/office/drawing/2014/main" id="{D6FE2586-7B4F-BE67-5D49-20FFA855AF62}"/>
              </a:ext>
            </a:extLst>
          </p:cNvPr>
          <p:cNvPicPr>
            <a:picLocks noChangeAspect="1"/>
          </p:cNvPicPr>
          <p:nvPr/>
        </p:nvPicPr>
        <p:blipFill>
          <a:blip r:embed="rId13"/>
          <a:stretch>
            <a:fillRect/>
          </a:stretch>
        </p:blipFill>
        <p:spPr>
          <a:xfrm>
            <a:off x="742454" y="5554824"/>
            <a:ext cx="167052" cy="296982"/>
          </a:xfrm>
          <a:prstGeom prst="rect">
            <a:avLst/>
          </a:prstGeom>
        </p:spPr>
      </p:pic>
      <p:pic>
        <p:nvPicPr>
          <p:cNvPr id="13" name="Image 11" descr="preencoded.png">
            <a:extLst>
              <a:ext uri="{FF2B5EF4-FFF2-40B4-BE49-F238E27FC236}">
                <a16:creationId xmlns:a16="http://schemas.microsoft.com/office/drawing/2014/main" id="{ACAE15DB-DE0D-E596-A805-03B91F4507B2}"/>
              </a:ext>
            </a:extLst>
          </p:cNvPr>
          <p:cNvPicPr>
            <a:picLocks noChangeAspect="1"/>
          </p:cNvPicPr>
          <p:nvPr/>
        </p:nvPicPr>
        <p:blipFill>
          <a:blip r:embed="rId14"/>
          <a:stretch>
            <a:fillRect/>
          </a:stretch>
        </p:blipFill>
        <p:spPr>
          <a:xfrm>
            <a:off x="-1" y="6371523"/>
            <a:ext cx="11879263" cy="55684"/>
          </a:xfrm>
          <a:prstGeom prst="rect">
            <a:avLst/>
          </a:prstGeom>
        </p:spPr>
      </p:pic>
      <p:pic>
        <p:nvPicPr>
          <p:cNvPr id="14" name="Image 12" descr="preencoded.png">
            <a:extLst>
              <a:ext uri="{FF2B5EF4-FFF2-40B4-BE49-F238E27FC236}">
                <a16:creationId xmlns:a16="http://schemas.microsoft.com/office/drawing/2014/main" id="{13574069-0E87-ACC1-ACB1-3C302B4A1916}"/>
              </a:ext>
            </a:extLst>
          </p:cNvPr>
          <p:cNvPicPr>
            <a:picLocks noChangeAspect="1"/>
          </p:cNvPicPr>
          <p:nvPr/>
        </p:nvPicPr>
        <p:blipFill>
          <a:blip r:embed="rId15"/>
          <a:stretch>
            <a:fillRect/>
          </a:stretch>
        </p:blipFill>
        <p:spPr>
          <a:xfrm>
            <a:off x="0" y="6371523"/>
            <a:ext cx="3762153" cy="55684"/>
          </a:xfrm>
          <a:prstGeom prst="rect">
            <a:avLst/>
          </a:prstGeom>
        </p:spPr>
      </p:pic>
      <p:sp>
        <p:nvSpPr>
          <p:cNvPr id="15" name="Text 0">
            <a:extLst>
              <a:ext uri="{FF2B5EF4-FFF2-40B4-BE49-F238E27FC236}">
                <a16:creationId xmlns:a16="http://schemas.microsoft.com/office/drawing/2014/main" id="{61F68E3F-D053-145F-BABF-65660BDEA13C}"/>
              </a:ext>
            </a:extLst>
          </p:cNvPr>
          <p:cNvSpPr/>
          <p:nvPr/>
        </p:nvSpPr>
        <p:spPr>
          <a:xfrm>
            <a:off x="593963" y="747435"/>
            <a:ext cx="1069133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16" name="Text 1">
            <a:extLst>
              <a:ext uri="{FF2B5EF4-FFF2-40B4-BE49-F238E27FC236}">
                <a16:creationId xmlns:a16="http://schemas.microsoft.com/office/drawing/2014/main" id="{396E79CE-5D32-6778-6312-A323A163A7DD}"/>
              </a:ext>
            </a:extLst>
          </p:cNvPr>
          <p:cNvSpPr/>
          <p:nvPr/>
        </p:nvSpPr>
        <p:spPr>
          <a:xfrm>
            <a:off x="742454" y="1378521"/>
            <a:ext cx="196286" cy="296982"/>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C</a:t>
            </a:r>
            <a:endParaRPr lang="en-US" sz="1754" dirty="0"/>
          </a:p>
        </p:txBody>
      </p:sp>
      <p:sp>
        <p:nvSpPr>
          <p:cNvPr id="17" name="Text 2">
            <a:extLst>
              <a:ext uri="{FF2B5EF4-FFF2-40B4-BE49-F238E27FC236}">
                <a16:creationId xmlns:a16="http://schemas.microsoft.com/office/drawing/2014/main" id="{34D74E73-4B51-608F-281B-2B8DB9A39E4F}"/>
              </a:ext>
            </a:extLst>
          </p:cNvPr>
          <p:cNvSpPr/>
          <p:nvPr/>
        </p:nvSpPr>
        <p:spPr>
          <a:xfrm>
            <a:off x="1017394" y="1378521"/>
            <a:ext cx="8573255"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Regularly rotating access keys is a crucial security best practice</a:t>
            </a:r>
            <a:endParaRPr lang="en-US" sz="1754" dirty="0"/>
          </a:p>
        </p:txBody>
      </p:sp>
      <p:sp>
        <p:nvSpPr>
          <p:cNvPr id="18" name="Text 3">
            <a:extLst>
              <a:ext uri="{FF2B5EF4-FFF2-40B4-BE49-F238E27FC236}">
                <a16:creationId xmlns:a16="http://schemas.microsoft.com/office/drawing/2014/main" id="{C54D7510-0658-D856-A827-EE7A1F985CF4}"/>
              </a:ext>
            </a:extLst>
          </p:cNvPr>
          <p:cNvSpPr/>
          <p:nvPr/>
        </p:nvSpPr>
        <p:spPr>
          <a:xfrm>
            <a:off x="593963" y="1972484"/>
            <a:ext cx="10691336" cy="904866"/>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Regularly rotating access keys is a crucial security best practice to minimize the risk associated with compromised credentials. Embedding keys in code, storing them in plain text, or sharing them are all severe security vulnerabilities.</a:t>
            </a:r>
            <a:endParaRPr lang="en-US" sz="1461" dirty="0"/>
          </a:p>
        </p:txBody>
      </p:sp>
      <p:sp>
        <p:nvSpPr>
          <p:cNvPr id="19" name="Text 4">
            <a:extLst>
              <a:ext uri="{FF2B5EF4-FFF2-40B4-BE49-F238E27FC236}">
                <a16:creationId xmlns:a16="http://schemas.microsoft.com/office/drawing/2014/main" id="{1C277B6A-A900-785A-4720-5CD4B09B2790}"/>
              </a:ext>
            </a:extLst>
          </p:cNvPr>
          <p:cNvSpPr/>
          <p:nvPr/>
        </p:nvSpPr>
        <p:spPr>
          <a:xfrm>
            <a:off x="1336417" y="3322822"/>
            <a:ext cx="434335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Good Practice</a:t>
            </a:r>
            <a:endParaRPr lang="en-US" sz="1461" dirty="0"/>
          </a:p>
        </p:txBody>
      </p:sp>
      <p:sp>
        <p:nvSpPr>
          <p:cNvPr id="20" name="Text 5">
            <a:extLst>
              <a:ext uri="{FF2B5EF4-FFF2-40B4-BE49-F238E27FC236}">
                <a16:creationId xmlns:a16="http://schemas.microsoft.com/office/drawing/2014/main" id="{FD794C29-8519-0B2E-D200-E0D6D3159D97}"/>
              </a:ext>
            </a:extLst>
          </p:cNvPr>
          <p:cNvSpPr/>
          <p:nvPr/>
        </p:nvSpPr>
        <p:spPr>
          <a:xfrm>
            <a:off x="1336417" y="3656927"/>
            <a:ext cx="434335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Regularly rotate access keys to minimize risk from compromised credentials</a:t>
            </a:r>
            <a:endParaRPr lang="en-US" sz="1169" dirty="0"/>
          </a:p>
        </p:txBody>
      </p:sp>
      <p:sp>
        <p:nvSpPr>
          <p:cNvPr id="21" name="Text 6">
            <a:extLst>
              <a:ext uri="{FF2B5EF4-FFF2-40B4-BE49-F238E27FC236}">
                <a16:creationId xmlns:a16="http://schemas.microsoft.com/office/drawing/2014/main" id="{ADCCF67D-F171-AB80-D09A-B2FC7D6FFC45}"/>
              </a:ext>
            </a:extLst>
          </p:cNvPr>
          <p:cNvSpPr/>
          <p:nvPr/>
        </p:nvSpPr>
        <p:spPr>
          <a:xfrm>
            <a:off x="6793453" y="3322822"/>
            <a:ext cx="434335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Bad Practices</a:t>
            </a:r>
            <a:endParaRPr lang="en-US" sz="1461" dirty="0"/>
          </a:p>
        </p:txBody>
      </p:sp>
      <p:sp>
        <p:nvSpPr>
          <p:cNvPr id="22" name="Text 7">
            <a:extLst>
              <a:ext uri="{FF2B5EF4-FFF2-40B4-BE49-F238E27FC236}">
                <a16:creationId xmlns:a16="http://schemas.microsoft.com/office/drawing/2014/main" id="{9EB630BB-6276-5439-4953-8D51DEA3AA8B}"/>
              </a:ext>
            </a:extLst>
          </p:cNvPr>
          <p:cNvSpPr/>
          <p:nvPr/>
        </p:nvSpPr>
        <p:spPr>
          <a:xfrm>
            <a:off x="6793453" y="3656927"/>
            <a:ext cx="521202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Embedding keys in application code</a:t>
            </a:r>
            <a:endParaRPr lang="en-US" sz="1169" dirty="0"/>
          </a:p>
        </p:txBody>
      </p:sp>
      <p:sp>
        <p:nvSpPr>
          <p:cNvPr id="23" name="Text 8">
            <a:extLst>
              <a:ext uri="{FF2B5EF4-FFF2-40B4-BE49-F238E27FC236}">
                <a16:creationId xmlns:a16="http://schemas.microsoft.com/office/drawing/2014/main" id="{728E8201-15FA-2DD4-DA6A-2FDCCB97FE92}"/>
              </a:ext>
            </a:extLst>
          </p:cNvPr>
          <p:cNvSpPr/>
          <p:nvPr/>
        </p:nvSpPr>
        <p:spPr>
          <a:xfrm>
            <a:off x="6793453" y="3879663"/>
            <a:ext cx="521202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Storing keys in plain text files</a:t>
            </a:r>
            <a:endParaRPr lang="en-US" sz="1169" dirty="0"/>
          </a:p>
        </p:txBody>
      </p:sp>
      <p:sp>
        <p:nvSpPr>
          <p:cNvPr id="24" name="Text 9">
            <a:extLst>
              <a:ext uri="{FF2B5EF4-FFF2-40B4-BE49-F238E27FC236}">
                <a16:creationId xmlns:a16="http://schemas.microsoft.com/office/drawing/2014/main" id="{C62FA7B5-F073-AB0E-3050-30371D4BE8BE}"/>
              </a:ext>
            </a:extLst>
          </p:cNvPr>
          <p:cNvSpPr/>
          <p:nvPr/>
        </p:nvSpPr>
        <p:spPr>
          <a:xfrm>
            <a:off x="6793453" y="4102399"/>
            <a:ext cx="521202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Sharing keys with third parties</a:t>
            </a:r>
            <a:endParaRPr lang="en-US" sz="1169" dirty="0"/>
          </a:p>
        </p:txBody>
      </p:sp>
      <p:sp>
        <p:nvSpPr>
          <p:cNvPr id="25" name="Text 10">
            <a:extLst>
              <a:ext uri="{FF2B5EF4-FFF2-40B4-BE49-F238E27FC236}">
                <a16:creationId xmlns:a16="http://schemas.microsoft.com/office/drawing/2014/main" id="{7559E1EC-7ABD-1C83-12B6-7FA09A1345AA}"/>
              </a:ext>
            </a:extLst>
          </p:cNvPr>
          <p:cNvSpPr/>
          <p:nvPr/>
        </p:nvSpPr>
        <p:spPr>
          <a:xfrm>
            <a:off x="1020874" y="5591947"/>
            <a:ext cx="1158523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Security Tip:</a:t>
            </a:r>
            <a:r>
              <a:rPr lang="en-US" sz="1169" dirty="0">
                <a:solidFill>
                  <a:srgbClr val="374151"/>
                </a:solidFill>
                <a:latin typeface="ui-sans-serif" pitchFamily="34" charset="0"/>
                <a:ea typeface="ui-sans-serif" pitchFamily="34" charset="-122"/>
                <a:cs typeface="ui-sans-serif" pitchFamily="34" charset="-120"/>
              </a:rPr>
              <a:t> Use AWS Secrets Manager or Parameter Store to manage credentials securely instead of embedding them in code.</a:t>
            </a:r>
            <a:endParaRPr lang="en-US" sz="1169" dirty="0"/>
          </a:p>
        </p:txBody>
      </p:sp>
      <p:sp>
        <p:nvSpPr>
          <p:cNvPr id="27" name="Text 12">
            <a:extLst>
              <a:ext uri="{FF2B5EF4-FFF2-40B4-BE49-F238E27FC236}">
                <a16:creationId xmlns:a16="http://schemas.microsoft.com/office/drawing/2014/main" id="{7123EDAA-2B8C-53A2-481C-1AF1FCA21C0C}"/>
              </a:ext>
            </a:extLst>
          </p:cNvPr>
          <p:cNvSpPr/>
          <p:nvPr/>
        </p:nvSpPr>
        <p:spPr>
          <a:xfrm>
            <a:off x="10759636" y="6501453"/>
            <a:ext cx="1076268" cy="185613"/>
          </a:xfrm>
          <a:prstGeom prst="rect">
            <a:avLst/>
          </a:prstGeom>
          <a:noFill/>
          <a:ln/>
        </p:spPr>
        <p:txBody>
          <a:bodyPr vert="horz" wrap="square" lIns="0" tIns="0" rIns="0" bIns="0" rtlCol="0" anchor="t"/>
          <a:lstStyle/>
          <a:p>
            <a:pPr>
              <a:lnSpc>
                <a:spcPts val="1461"/>
              </a:lnSpc>
            </a:pPr>
            <a:endParaRPr lang="en-US" sz="1023" dirty="0"/>
          </a:p>
        </p:txBody>
      </p:sp>
    </p:spTree>
    <p:extLst>
      <p:ext uri="{BB962C8B-B14F-4D97-AF65-F5344CB8AC3E}">
        <p14:creationId xmlns:p14="http://schemas.microsoft.com/office/powerpoint/2010/main" val="101894234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119</TotalTime>
  <Words>4039</Words>
  <Application>Microsoft Office PowerPoint</Application>
  <PresentationFormat>Custom</PresentationFormat>
  <Paragraphs>585</Paragraphs>
  <Slides>48</Slides>
  <Notes>40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119</cp:revision>
  <dcterms:created xsi:type="dcterms:W3CDTF">2025-10-27T17:51:52Z</dcterms:created>
  <dcterms:modified xsi:type="dcterms:W3CDTF">2025-11-18T12:03:03Z</dcterms:modified>
</cp:coreProperties>
</file>